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58" r:id="rId3"/>
    <p:sldId id="321" r:id="rId4"/>
    <p:sldId id="259" r:id="rId5"/>
    <p:sldId id="275" r:id="rId6"/>
    <p:sldId id="260" r:id="rId7"/>
    <p:sldId id="278" r:id="rId8"/>
    <p:sldId id="279" r:id="rId9"/>
    <p:sldId id="314" r:id="rId10"/>
    <p:sldId id="417" r:id="rId11"/>
    <p:sldId id="441" r:id="rId12"/>
    <p:sldId id="447" r:id="rId13"/>
    <p:sldId id="446" r:id="rId14"/>
    <p:sldId id="280" r:id="rId15"/>
    <p:sldId id="281" r:id="rId16"/>
    <p:sldId id="318" r:id="rId17"/>
    <p:sldId id="287" r:id="rId18"/>
    <p:sldId id="285" r:id="rId19"/>
    <p:sldId id="267" r:id="rId20"/>
    <p:sldId id="289" r:id="rId21"/>
    <p:sldId id="297" r:id="rId22"/>
    <p:sldId id="306" r:id="rId23"/>
    <p:sldId id="286" r:id="rId24"/>
    <p:sldId id="303" r:id="rId25"/>
    <p:sldId id="320" r:id="rId26"/>
    <p:sldId id="308"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5AF516-BCA8-1A49-8136-DA85D4683742}">
          <p14:sldIdLst>
            <p14:sldId id="257"/>
          </p14:sldIdLst>
        </p14:section>
        <p14:section name="Default Section" id="{C460B859-3BD7-40CD-BD5A-105392F48FC2}">
          <p14:sldIdLst>
            <p14:sldId id="258"/>
            <p14:sldId id="321"/>
            <p14:sldId id="259"/>
            <p14:sldId id="275"/>
            <p14:sldId id="260"/>
            <p14:sldId id="278"/>
            <p14:sldId id="279"/>
            <p14:sldId id="314"/>
            <p14:sldId id="417"/>
            <p14:sldId id="441"/>
            <p14:sldId id="447"/>
            <p14:sldId id="446"/>
            <p14:sldId id="280"/>
            <p14:sldId id="281"/>
            <p14:sldId id="318"/>
          </p14:sldIdLst>
        </p14:section>
        <p14:section name="Untitled Section" id="{56F008F4-CAD9-4168-B4F8-C77C75D1D6B0}">
          <p14:sldIdLst>
            <p14:sldId id="287"/>
            <p14:sldId id="285"/>
            <p14:sldId id="267"/>
            <p14:sldId id="289"/>
            <p14:sldId id="297"/>
            <p14:sldId id="306"/>
            <p14:sldId id="286"/>
            <p14:sldId id="303"/>
            <p14:sldId id="320"/>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88"/>
    <p:restoredTop sz="94675"/>
  </p:normalViewPr>
  <p:slideViewPr>
    <p:cSldViewPr snapToGrid="0">
      <p:cViewPr varScale="1">
        <p:scale>
          <a:sx n="85" d="100"/>
          <a:sy n="85"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5T06:28:49.128"/>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0 355,'24'4,"7"8,-2 6,7 6,15 5,-5 8,6-11,-17 6,0-13,-12 8,12-2,-12 3,20 0,-20-12,12 9,-8-8,-6-2,27 12,-15-14,31 19,-10-8,13 10,1 0,14 2,3 1,-22-16,1 1,-11 2,0 1,17-2,1 1,-6 7,1 0,13-6,4-2,6 6,2 0,-27-8,1-1,0-2,32 3,0-1,-33-1,0 1,2-3,2-5,1-5,2 2,8 3,1 1,1-2,-4-5,1-2,-1 0,4 0,-1 0,-1 0,-4 0,-1 0,0-1,-3-2,-1-1,0 1,1 3,-1 0,1 0,-1-4,-1 0,0 0,28 0,0 0,-1 0,2 0,-29 0,1 0,-1 0,29 0,2 0,-27 0,2 0,-1 0,25 0,-1 0,-1 0,0 0,-1 0,-1 0,-12 0,-1 0,7 0,-1 0,-7 0,0 0,7 0,0 0,-5-5,0-1,5 0,0-1,-8 2,2-2,-9-3,2-1,-2 1,8 4,0-2,-14-5,3-2,-4 1,7 2,-2-1,3-7,0-2,0 5,0-1,-1-4,-1-1,-6 1,-2 1,-6 4,1 1,5-1,-1 3,-12 3,0 2,13-2,-1 0,-11 1,-1 0,6 4,-1 0,29-10,10 5,-24 1,25 2,-39 8,21 0,-10 0,3 0,25 8,-11-5,-36 5,1 1,49-7,0 7,0 0,-14-7,-3 7,-28-9,-11 0,-9 5,-17-3,4 3,-7-5,1 0,11 0,3 0,8 0,13 0,4 0,-1 0,12-7,-25 5,24-13,-24 13,24-13,4 4,-19 3,3-1,37-9,-5 3,-20-2,-24 5,11-2,-23 3,7-7,-7 6,1-4,-2 1,-8 4,4-7,-7 8,6-4,-7 4,0-3,3 6,-3-5,-1 6,0-3,0-1,-4 1,8-1,-7 1,7-1,-7 1,14-7,0 3,11-10,0 10,-7-8,6 8,-14-1,13-3,-13 6,6-5,-8 6,-4-3,3 6,-4-10,1 15,-1-10,-5 6,5-3,1 3,0-2,10 2,0-5,11-2,1 1,-9 1,-1 5,-12-3,3 8,-7-3,2 0,-3 3,-1-3,1-1,-1 4,5-3,1 0,0 3,3-8,-8 8,4-3,-4 0,-1 3,1-3,3 4,2-5,4 0,8-6,-6 2,27-13,-16 9,33-11,-33 12,16-2,-31 4,4 4,-11 2,-1 0,1 3,-1-4,-3 1,2 3,-3-3,5 0,0 2,-1-6,5 7,-4-8,16 3,-9-4,5 0,-4 4,-7-2,-2 3,0-1,-4 2,5 0,3-2,-2 1,3-3,-1 7,-2-8,3 8,0-3,-4 0,4 3,-5-4,-3 1,2 3,-3-3,1 0,2 3,-3-4,5 1,-5-1,-5 0,-1-4,-7 8,2-3,-3 0,-1 3,1-4,-1 5,1 0,-1 0,-3 0,2 0,-3 0,5 0,-1 0,1 0,-1 0,1 0,-1 0,1 0,-1 0,1 0,-1 0,1 0,-1 0,1 0,-1 0,1 0,-1 0,0 0,1 0,-1 0,1 0,-1 0,1 0,-1 0,1 0,-1 0,1 0,-1 0,1 0,-1 0,1 5,-1-4,1 3,-1-4,1 0,-1 0,-4 0,4 4,-4-3,0 3,4-4,-4 0,0 5,4-4,-4 7,0-7,-1 3,-4 1,5 0,0 0,0-1,3 1,-2-4,3 3,1 0,-1-3,1 8,-1-8,1 7,-5-7,3 3,-2 1,3-4,1 7,-5-7,3 4,-3-5,1 4,2 1,-3 0,5 0,-1-5,1 4,-1-3,1 3,-1-4,-3 4,-2-3,0 4,5-1,2-3,3 3,-5-4,26-4,-11 3,22-3,-18 4,1-5,-1 4,5-3,-3 4,7-4,-8 3,4-8,-5 8,5-3,-3 4,2 0,1 0,-3 0,7-4,-3 3,4-3,-5-1,4 4,-7-3,3 4,-5 0,5-4,-3 3,2-4,1 5,1-4,0 3,3-7,-4 7,1-4,-1 1,-4 3,-1-3,1 4,-1-4,1 3,-1-4,1 5,-1-4,1 3,3-7,2 7,0-8,3 4,-3 0,4-4,-4 8,3-7,-4 7,1-8,-1 8,-4-3,-5 0,3 2,-2-2,3 4,-4-4,4 3,-4-3,5 0,-1 2,1-2,-1 8,-4 2,0 3,-5 1,0-1,0 1,-5-1,4 1,-7 4,7-4,-8 4,8 0,-7-4,3 8,-5-3,1 0,-5 3,3-8,-2 8,3-7,-4 7,4-12,-8 7,11-8,-10 5,11-1,-8 1,5-1,-1 1,1-5,-5 4,3-4,-2 4,3 1,1-1,-1 1,1-5,3 4,-2-4,3 0,-5 4,-4 0,4 2,-4 7,0-8,4 4,0-4,2-1,2 1,1-1,-3-4,7 4,-8-4,4 5,0-1,-4 1,8-1,-7 1,7-1,-8-3,8 2,-7 2,2 0,1 4,-3-5,6 1,-2-1,0-3,3 2,-3-2,0-1,2 3,-2-2,4-27,0 11,4-26,2 21,3-3,-3 8,6-4,-10 4,11 1,-12-1,8-3,-4 2,4-3,1 5,-5-1,4 1,-8-1,7 5,-7-4,3 4,1-4,0-1,4-4,1 4,0-4,-1 4,1 1,-1-5,1 4,3-8,-2 7,3-7,-5 8,5-8,-4 11,4-10,-4 11,-5-8,4 5,-4 3,0-2,4 7,-8-3,3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5T06:28:52.968"/>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1 1,'13'29,"-1"6,13 8,2 25,-8-14,2 5,5 0,0 2,-4 4,1 0,8 0,0-3,-3-4,-2 1,2 13,1 0,2-5,1 0,3 13,1 2,4-1,3 1,-11-21,1 0,-1 1,11 29,-1-3,-3-11,-1-5,-5-10,-2-6,13 13,-4-14,-27-30,2-4,-14-11,8-5,-13 4,-1-8,-1-1,-3-1,9-4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5T06:28:53.905"/>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0 505,'25'-5,"20"-7,1-5,35-12,-26 5,4-2,6-2,4-1,11-5,2-1,-8 5,0 2,-1 0,-2 1,-11 1,-3 1,1 8,-3 0,16-23,-19 29,-30 0,-17 7,4 3,-4 1,0 5,5 16,-9-12,5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5T06:28:55.001"/>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1 248,'39'-15,"18"-8,-25 6,37-26,-14 23,18-23,-19 26,10-14,-32 17,5-2,-24 12,-7 0,6 7,-1-2,0 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5T06:28:56.368"/>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65 1970,'-11'-32,"-6"-29,15-10,-3 10,1-5,4 0,0-3,-5-18,-1-2,5 6,-1 0,-3-5,0 0,4 12,2 4,-1 12,0 3,0-24,0 30,0 23,0-7,0 14,0-5,0-1,4 6,-3-6,3 0,-4-1,8-23,-7-2,14-15,-7 14,6 4,-7 25,-2 4,-5 11,4 1,-3-1,4 1,-1-1,-3 1,3-1,5 13,0 25,9 18,14 15,-10 18,18-15,-21-18,1 4,10 1,3 0,-1 7,1 2,6 6,0 2,-1-1,1 0,1 2,1-2,-3-7,2 1,5 7,-1-2,-12-18,-1-1,7 12,-2-3,8 6,7 9,-26-41,4 3,-15-18,-9-1,4-9,-8 3,7-6,-2 2,-1 0,-1 1,0 1,2 2,-1-3,3 1,-2-2,-1 0,3 1,-2 1,-1 2,3-7,-11 8,-2-8,-1 3,-3-4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5T06:28:57.624"/>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0 196,'19'-6,"-8"-2,1 7,-6-3,7-1,2 4,4-7,8 1,-6 2,13-6,-13 10,6-9,-12 9,-5-7,-2 7,-3-4,1 1,2 3,-7-7,8 6,-4-6,4 7,1-3,-1-1,5 4,-3-7,2 7,1-8,-3 4,7 0,-8 1,0-1,-2 4,-2-3,3 4,-4-4,4 3,-4-3,0-1,4 4,-4-3,5 4,-5-4,3 3,-2-3,3-1,1 4,-1-3,1 4,-1 0,-3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D1669-20F6-8D46-ABD3-C410A201D8E0}" type="datetimeFigureOut">
              <a:rPr lang="en-US" smtClean="0"/>
              <a:t>9/15/23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00179-02CB-5443-A14F-2AC96D532A00}" type="slidenum">
              <a:rPr lang="en-US" smtClean="0"/>
              <a:t>‹#›</a:t>
            </a:fld>
            <a:endParaRPr lang="en-US"/>
          </a:p>
        </p:txBody>
      </p:sp>
    </p:spTree>
    <p:extLst>
      <p:ext uri="{BB962C8B-B14F-4D97-AF65-F5344CB8AC3E}">
        <p14:creationId xmlns:p14="http://schemas.microsoft.com/office/powerpoint/2010/main" val="3401658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2DF8310-4A8F-4BD2-94C6-2DAFD83040EC}" type="slidenum">
              <a:rPr lang="en-IN" smtClean="0"/>
              <a:t>21</a:t>
            </a:fld>
            <a:endParaRPr lang="en-IN"/>
          </a:p>
        </p:txBody>
      </p:sp>
    </p:spTree>
    <p:extLst>
      <p:ext uri="{BB962C8B-B14F-4D97-AF65-F5344CB8AC3E}">
        <p14:creationId xmlns:p14="http://schemas.microsoft.com/office/powerpoint/2010/main" val="169330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659C-FBD9-1042-D52E-2C24922BA1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B200CC-7986-3814-B0E2-CB73C261BD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9600C1A-8B52-AD46-0008-1DDA7BDC9B2B}"/>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5" name="Footer Placeholder 4">
            <a:extLst>
              <a:ext uri="{FF2B5EF4-FFF2-40B4-BE49-F238E27FC236}">
                <a16:creationId xmlns:a16="http://schemas.microsoft.com/office/drawing/2014/main" id="{A18219A7-93B0-72E0-7CB4-CFBC48590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07608-FFC5-334B-F56B-2EF34505C368}"/>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3377833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7D7E-20B6-EB2A-A949-DF53624E983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DE7C2D-33E5-601D-FB55-CF060EA49D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81D91C-1211-8A3D-CB02-20A27A2CA445}"/>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5" name="Footer Placeholder 4">
            <a:extLst>
              <a:ext uri="{FF2B5EF4-FFF2-40B4-BE49-F238E27FC236}">
                <a16:creationId xmlns:a16="http://schemas.microsoft.com/office/drawing/2014/main" id="{31127892-7E2C-7648-44A3-89BC9C3C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570EE-EAEA-A1FE-DEEE-2CFB501BD25F}"/>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169130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1DBC4-0DDE-8A59-2CCB-5EE2AA12AEA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80FCFA-A978-B98D-7C34-99C0809CAF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0B8145-5F9C-F9FF-B132-6A987480F368}"/>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5" name="Footer Placeholder 4">
            <a:extLst>
              <a:ext uri="{FF2B5EF4-FFF2-40B4-BE49-F238E27FC236}">
                <a16:creationId xmlns:a16="http://schemas.microsoft.com/office/drawing/2014/main" id="{6A4DCB89-A4C9-5DA0-928B-10282F5B2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65F31-7383-59D6-ABCE-3B5001960249}"/>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251144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035E-3650-BA55-985B-3CA9A77A55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C02F38-D566-D9DA-4892-456EFA5EB3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A5B5A5-12DA-9737-EE0A-1BA199A94B8C}"/>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5" name="Footer Placeholder 4">
            <a:extLst>
              <a:ext uri="{FF2B5EF4-FFF2-40B4-BE49-F238E27FC236}">
                <a16:creationId xmlns:a16="http://schemas.microsoft.com/office/drawing/2014/main" id="{26154084-CA3B-26B1-D38F-AD7C9DA8A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503B6-36A1-69C6-5866-3EEB2FEE5E5A}"/>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1521728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6441-FEC1-C640-C089-CA453AC959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FED2775-0740-B7DB-049E-F15EA092D4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3A9E9AF-08B5-D7BD-E71B-1196EBF709A9}"/>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5" name="Footer Placeholder 4">
            <a:extLst>
              <a:ext uri="{FF2B5EF4-FFF2-40B4-BE49-F238E27FC236}">
                <a16:creationId xmlns:a16="http://schemas.microsoft.com/office/drawing/2014/main" id="{EF11B890-76F0-25C6-6D4C-C91499F24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4357D-6769-788C-45CE-9B775B999995}"/>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3857058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F657-6627-C88C-543C-25AAB62F67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85E2CD-7083-42BD-49FC-A57C7C8D930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1F641A4-A4A3-0EBB-D728-4AC4EEFFA0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81BFDB-4BF9-12FF-9C29-32CEE226F78C}"/>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6" name="Footer Placeholder 5">
            <a:extLst>
              <a:ext uri="{FF2B5EF4-FFF2-40B4-BE49-F238E27FC236}">
                <a16:creationId xmlns:a16="http://schemas.microsoft.com/office/drawing/2014/main" id="{9AB959D8-E34B-965C-2C57-B2B02F8BC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23E2B-EE24-D4F0-A33A-A5EE614DBD71}"/>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163564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F304-2FDF-B5F3-BAB2-0CB49C1FFC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CFE8D1-AD9A-3E10-6F50-03EEE3A79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136123A-2E9F-98E8-0248-92D8C9EC531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42D7C5E-90A7-8DB6-3A2A-E2B5F03FC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7BE305-451C-5342-460D-7DE91223B19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E02843A-0D06-7ED1-6490-2AD9DF66CC10}"/>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8" name="Footer Placeholder 7">
            <a:extLst>
              <a:ext uri="{FF2B5EF4-FFF2-40B4-BE49-F238E27FC236}">
                <a16:creationId xmlns:a16="http://schemas.microsoft.com/office/drawing/2014/main" id="{E5E2C583-0748-35B7-F59C-C4883E58D3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1714D3-D182-BF2D-D861-94AB14D240FC}"/>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197217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98CC-CC23-B8A4-CDE1-69ECAC740C5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CDA03BA-45CB-59C7-B03F-5B9A9085E6E2}"/>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4" name="Footer Placeholder 3">
            <a:extLst>
              <a:ext uri="{FF2B5EF4-FFF2-40B4-BE49-F238E27FC236}">
                <a16:creationId xmlns:a16="http://schemas.microsoft.com/office/drawing/2014/main" id="{9B444BF5-E778-C80B-AA4E-F81EBEC0FD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D562A0-FA11-1784-A6E1-AC3B86E6D956}"/>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554538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D98B9-12CD-8540-6318-F8FE6B1B4154}"/>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3" name="Footer Placeholder 2">
            <a:extLst>
              <a:ext uri="{FF2B5EF4-FFF2-40B4-BE49-F238E27FC236}">
                <a16:creationId xmlns:a16="http://schemas.microsoft.com/office/drawing/2014/main" id="{9E9F6E12-E6EC-1413-0A90-FB32AFDD81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3026B7-E63E-CCC9-7E75-3DF1B2626D1B}"/>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2114956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599A-E774-FF15-647F-7A3616E866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BC10168-E76B-A4AB-84E8-57DDC8F25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5EA1669-DACD-5ECA-6461-C23371244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648E08-83B7-CD2B-FDB5-4C09D10BA821}"/>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6" name="Footer Placeholder 5">
            <a:extLst>
              <a:ext uri="{FF2B5EF4-FFF2-40B4-BE49-F238E27FC236}">
                <a16:creationId xmlns:a16="http://schemas.microsoft.com/office/drawing/2014/main" id="{9E248805-51FE-6F96-E90F-5FD3E502F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911EE9-A30D-CE2F-82D2-8512A5424B72}"/>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80660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FCE3-359E-9A3E-9AD5-05E828E396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5E4D847-45B3-D35A-6293-7B64AD6FB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CF787E-0CCE-2D4E-C674-116C31FE7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E4A7FB-DEE3-01C1-6C04-D850C681034C}"/>
              </a:ext>
            </a:extLst>
          </p:cNvPr>
          <p:cNvSpPr>
            <a:spLocks noGrp="1"/>
          </p:cNvSpPr>
          <p:nvPr>
            <p:ph type="dt" sz="half" idx="10"/>
          </p:nvPr>
        </p:nvSpPr>
        <p:spPr/>
        <p:txBody>
          <a:bodyPr/>
          <a:lstStyle/>
          <a:p>
            <a:fld id="{6A51B695-A30F-FE43-98A3-AD9094AF8E84}" type="datetimeFigureOut">
              <a:rPr lang="en-US" smtClean="0"/>
              <a:t>9/15/23</a:t>
            </a:fld>
            <a:endParaRPr lang="en-US"/>
          </a:p>
        </p:txBody>
      </p:sp>
      <p:sp>
        <p:nvSpPr>
          <p:cNvPr id="6" name="Footer Placeholder 5">
            <a:extLst>
              <a:ext uri="{FF2B5EF4-FFF2-40B4-BE49-F238E27FC236}">
                <a16:creationId xmlns:a16="http://schemas.microsoft.com/office/drawing/2014/main" id="{7CDA0C0B-6CEE-612B-D19F-274C649F6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D6E9F-4525-F7CC-4634-E7A3D2468C7E}"/>
              </a:ext>
            </a:extLst>
          </p:cNvPr>
          <p:cNvSpPr>
            <a:spLocks noGrp="1"/>
          </p:cNvSpPr>
          <p:nvPr>
            <p:ph type="sldNum" sz="quarter" idx="12"/>
          </p:nvPr>
        </p:nvSpPr>
        <p:spPr/>
        <p:txBody>
          <a:bodyPr/>
          <a:lstStyle/>
          <a:p>
            <a:fld id="{ACFCAD3F-CF54-CE45-BFBA-0A450FE5D99E}" type="slidenum">
              <a:rPr lang="en-US" smtClean="0"/>
              <a:t>‹#›</a:t>
            </a:fld>
            <a:endParaRPr lang="en-US"/>
          </a:p>
        </p:txBody>
      </p:sp>
    </p:spTree>
    <p:extLst>
      <p:ext uri="{BB962C8B-B14F-4D97-AF65-F5344CB8AC3E}">
        <p14:creationId xmlns:p14="http://schemas.microsoft.com/office/powerpoint/2010/main" val="2817761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14CBB1-54C7-9FCC-7B54-04D5B31FC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0D7EBC-2E83-B164-3A68-00907F2468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CE9AD5-CBC9-C412-970D-E745DF604D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1B695-A30F-FE43-98A3-AD9094AF8E84}" type="datetimeFigureOut">
              <a:rPr lang="en-US" smtClean="0"/>
              <a:t>9/15/23</a:t>
            </a:fld>
            <a:endParaRPr lang="en-US"/>
          </a:p>
        </p:txBody>
      </p:sp>
      <p:sp>
        <p:nvSpPr>
          <p:cNvPr id="5" name="Footer Placeholder 4">
            <a:extLst>
              <a:ext uri="{FF2B5EF4-FFF2-40B4-BE49-F238E27FC236}">
                <a16:creationId xmlns:a16="http://schemas.microsoft.com/office/drawing/2014/main" id="{BB808842-F6B7-8874-5C6C-4A5DF0D77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EC733D-3819-1A6F-8AFB-65C9CCF8F6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FCAD3F-CF54-CE45-BFBA-0A450FE5D99E}" type="slidenum">
              <a:rPr lang="en-US" smtClean="0"/>
              <a:t>‹#›</a:t>
            </a:fld>
            <a:endParaRPr lang="en-US"/>
          </a:p>
        </p:txBody>
      </p:sp>
    </p:spTree>
    <p:extLst>
      <p:ext uri="{BB962C8B-B14F-4D97-AF65-F5344CB8AC3E}">
        <p14:creationId xmlns:p14="http://schemas.microsoft.com/office/powerpoint/2010/main" val="2027410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4.xml"/><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bmcbiol.biomedcentral.com/articles/10.1186/1741-7007-11-119#ref-CR70" TargetMode="External"/><Relationship Id="rId3" Type="http://schemas.openxmlformats.org/officeDocument/2006/relationships/hyperlink" Target="https://bmcbiol.biomedcentral.com/articles/10.1186/1741-7007-11-119#ref-CR98" TargetMode="External"/><Relationship Id="rId7" Type="http://schemas.openxmlformats.org/officeDocument/2006/relationships/hyperlink" Target="https://bmcbiol.biomedcentral.com/articles/10.1186/1741-7007-11-119#ref-CR102" TargetMode="External"/><Relationship Id="rId2" Type="http://schemas.openxmlformats.org/officeDocument/2006/relationships/hyperlink" Target="https://bmcbiol.biomedcentral.com/articles/10.1186/1741-7007-11-119#ref-CR97" TargetMode="External"/><Relationship Id="rId1" Type="http://schemas.openxmlformats.org/officeDocument/2006/relationships/slideLayout" Target="../slideLayouts/slideLayout2.xml"/><Relationship Id="rId6" Type="http://schemas.openxmlformats.org/officeDocument/2006/relationships/hyperlink" Target="https://bmcbiol.biomedcentral.com/articles/10.1186/1741-7007-11-119#ref-CR101" TargetMode="External"/><Relationship Id="rId5" Type="http://schemas.openxmlformats.org/officeDocument/2006/relationships/hyperlink" Target="https://bmcbiol.biomedcentral.com/articles/10.1186/1741-7007-11-119#ref-CR100" TargetMode="External"/><Relationship Id="rId4" Type="http://schemas.openxmlformats.org/officeDocument/2006/relationships/hyperlink" Target="https://bmcbiol.biomedcentral.com/articles/10.1186/1741-7007-11-119#ref-CR99"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cbi.nlm.nih.gov/pmc/articles/PMC1367047/#bib11" TargetMode="External"/><Relationship Id="rId2" Type="http://schemas.openxmlformats.org/officeDocument/2006/relationships/hyperlink" Target="https://www.ncbi.nlm.nih.gov/pmc/articles/PMC1367047/#bib2" TargetMode="External"/><Relationship Id="rId1" Type="http://schemas.openxmlformats.org/officeDocument/2006/relationships/slideLayout" Target="../slideLayouts/slideLayout2.xml"/><Relationship Id="rId5" Type="http://schemas.openxmlformats.org/officeDocument/2006/relationships/hyperlink" Target="https://www.ncbi.nlm.nih.gov/pmc/articles/PMC1367047/#bib13" TargetMode="External"/><Relationship Id="rId4" Type="http://schemas.openxmlformats.org/officeDocument/2006/relationships/hyperlink" Target="https://www.ncbi.nlm.nih.gov/pmc/articles/PMC1367047/#bib12"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Water, Life in Low Reynold’s Number</a:t>
            </a:r>
          </a:p>
        </p:txBody>
      </p:sp>
      <p:sp>
        <p:nvSpPr>
          <p:cNvPr id="4" name="TextBox 3"/>
          <p:cNvSpPr txBox="1"/>
          <p:nvPr/>
        </p:nvSpPr>
        <p:spPr>
          <a:xfrm>
            <a:off x="519660" y="4283439"/>
            <a:ext cx="3820469" cy="2031325"/>
          </a:xfrm>
          <a:prstGeom prst="rect">
            <a:avLst/>
          </a:prstGeom>
          <a:noFill/>
        </p:spPr>
        <p:txBody>
          <a:bodyPr wrap="none" rtlCol="0">
            <a:spAutoFit/>
          </a:bodyPr>
          <a:lstStyle/>
          <a:p>
            <a:r>
              <a:rPr lang="en-US" dirty="0"/>
              <a:t>PBOC  - Chapter12, Purcell, Nelson</a:t>
            </a:r>
          </a:p>
          <a:p>
            <a:endParaRPr lang="en-US" dirty="0"/>
          </a:p>
          <a:p>
            <a:r>
              <a:rPr lang="en-US" b="1" dirty="0"/>
              <a:t>Concepts to learn:</a:t>
            </a:r>
          </a:p>
          <a:p>
            <a:r>
              <a:rPr lang="en-US" dirty="0"/>
              <a:t>Viscosity</a:t>
            </a:r>
          </a:p>
          <a:p>
            <a:r>
              <a:rPr lang="en-US" dirty="0"/>
              <a:t>Viscous vs inertial forces</a:t>
            </a:r>
          </a:p>
          <a:p>
            <a:r>
              <a:rPr lang="en-US" dirty="0"/>
              <a:t>Low Reynolds number world</a:t>
            </a:r>
          </a:p>
          <a:p>
            <a:r>
              <a:rPr lang="en-US" dirty="0"/>
              <a:t>Effect on bacterial motility for example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 name="Picture 1014">
            <a:extLst>
              <a:ext uri="{FF2B5EF4-FFF2-40B4-BE49-F238E27FC236}">
                <a16:creationId xmlns:a16="http://schemas.microsoft.com/office/drawing/2014/main" id="{477909A7-7C88-4AEA-A0AD-81426827E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152" y="408191"/>
            <a:ext cx="7603346" cy="6041618"/>
          </a:xfrm>
          <a:prstGeom prst="rect">
            <a:avLst/>
          </a:prstGeom>
        </p:spPr>
      </p:pic>
      <p:sp>
        <p:nvSpPr>
          <p:cNvPr id="2" name="Title 1">
            <a:extLst>
              <a:ext uri="{FF2B5EF4-FFF2-40B4-BE49-F238E27FC236}">
                <a16:creationId xmlns:a16="http://schemas.microsoft.com/office/drawing/2014/main" id="{A4EA278C-C98A-75C9-0727-81A680DCB87F}"/>
              </a:ext>
            </a:extLst>
          </p:cNvPr>
          <p:cNvSpPr txBox="1">
            <a:spLocks/>
          </p:cNvSpPr>
          <p:nvPr/>
        </p:nvSpPr>
        <p:spPr>
          <a:xfrm>
            <a:off x="673308" y="865161"/>
            <a:ext cx="3628869"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Forces in cells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5C5317A-7624-F1A6-94E7-79BA9A46C1D3}"/>
                  </a:ext>
                </a:extLst>
              </p14:cNvPr>
              <p14:cNvContentPartPr/>
              <p14:nvPr/>
            </p14:nvContentPartPr>
            <p14:xfrm>
              <a:off x="1887327" y="4002816"/>
              <a:ext cx="4904640" cy="559080"/>
            </p14:xfrm>
          </p:contentPart>
        </mc:Choice>
        <mc:Fallback>
          <p:pic>
            <p:nvPicPr>
              <p:cNvPr id="3" name="Ink 2">
                <a:extLst>
                  <a:ext uri="{FF2B5EF4-FFF2-40B4-BE49-F238E27FC236}">
                    <a16:creationId xmlns:a16="http://schemas.microsoft.com/office/drawing/2014/main" id="{F5C5317A-7624-F1A6-94E7-79BA9A46C1D3}"/>
                  </a:ext>
                </a:extLst>
              </p:cNvPr>
              <p:cNvPicPr/>
              <p:nvPr/>
            </p:nvPicPr>
            <p:blipFill>
              <a:blip r:embed="rId4"/>
              <a:stretch>
                <a:fillRect/>
              </a:stretch>
            </p:blipFill>
            <p:spPr>
              <a:xfrm>
                <a:off x="1869327" y="3966816"/>
                <a:ext cx="494028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118B8DE-4443-81F2-5116-2D8FB58CC1DD}"/>
                  </a:ext>
                </a:extLst>
              </p14:cNvPr>
              <p14:cNvContentPartPr/>
              <p14:nvPr/>
            </p14:nvContentPartPr>
            <p14:xfrm>
              <a:off x="799767" y="3983016"/>
              <a:ext cx="378000" cy="795960"/>
            </p14:xfrm>
          </p:contentPart>
        </mc:Choice>
        <mc:Fallback>
          <p:pic>
            <p:nvPicPr>
              <p:cNvPr id="4" name="Ink 3">
                <a:extLst>
                  <a:ext uri="{FF2B5EF4-FFF2-40B4-BE49-F238E27FC236}">
                    <a16:creationId xmlns:a16="http://schemas.microsoft.com/office/drawing/2014/main" id="{3118B8DE-4443-81F2-5116-2D8FB58CC1DD}"/>
                  </a:ext>
                </a:extLst>
              </p:cNvPr>
              <p:cNvPicPr/>
              <p:nvPr/>
            </p:nvPicPr>
            <p:blipFill>
              <a:blip r:embed="rId6"/>
              <a:stretch>
                <a:fillRect/>
              </a:stretch>
            </p:blipFill>
            <p:spPr>
              <a:xfrm>
                <a:off x="782127" y="3947376"/>
                <a:ext cx="413640" cy="867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69735A30-18A7-2FCD-6F25-C19641C2458F}"/>
                  </a:ext>
                </a:extLst>
              </p14:cNvPr>
              <p14:cNvContentPartPr/>
              <p14:nvPr/>
            </p14:nvContentPartPr>
            <p14:xfrm>
              <a:off x="864567" y="3869256"/>
              <a:ext cx="473400" cy="181800"/>
            </p14:xfrm>
          </p:contentPart>
        </mc:Choice>
        <mc:Fallback>
          <p:pic>
            <p:nvPicPr>
              <p:cNvPr id="5" name="Ink 4">
                <a:extLst>
                  <a:ext uri="{FF2B5EF4-FFF2-40B4-BE49-F238E27FC236}">
                    <a16:creationId xmlns:a16="http://schemas.microsoft.com/office/drawing/2014/main" id="{69735A30-18A7-2FCD-6F25-C19641C2458F}"/>
                  </a:ext>
                </a:extLst>
              </p:cNvPr>
              <p:cNvPicPr/>
              <p:nvPr/>
            </p:nvPicPr>
            <p:blipFill>
              <a:blip r:embed="rId8"/>
              <a:stretch>
                <a:fillRect/>
              </a:stretch>
            </p:blipFill>
            <p:spPr>
              <a:xfrm>
                <a:off x="846567" y="3833616"/>
                <a:ext cx="5090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12670F82-8E1C-D00B-E612-8D6641E5DC11}"/>
                  </a:ext>
                </a:extLst>
              </p14:cNvPr>
              <p14:cNvContentPartPr/>
              <p14:nvPr/>
            </p14:nvContentPartPr>
            <p14:xfrm>
              <a:off x="983007" y="4258776"/>
              <a:ext cx="207000" cy="89280"/>
            </p14:xfrm>
          </p:contentPart>
        </mc:Choice>
        <mc:Fallback>
          <p:pic>
            <p:nvPicPr>
              <p:cNvPr id="6" name="Ink 5">
                <a:extLst>
                  <a:ext uri="{FF2B5EF4-FFF2-40B4-BE49-F238E27FC236}">
                    <a16:creationId xmlns:a16="http://schemas.microsoft.com/office/drawing/2014/main" id="{12670F82-8E1C-D00B-E612-8D6641E5DC11}"/>
                  </a:ext>
                </a:extLst>
              </p:cNvPr>
              <p:cNvPicPr/>
              <p:nvPr/>
            </p:nvPicPr>
            <p:blipFill>
              <a:blip r:embed="rId10"/>
              <a:stretch>
                <a:fillRect/>
              </a:stretch>
            </p:blipFill>
            <p:spPr>
              <a:xfrm>
                <a:off x="965367" y="4223136"/>
                <a:ext cx="242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0708FD6A-4666-46F8-16F3-E59395C00150}"/>
                  </a:ext>
                </a:extLst>
              </p14:cNvPr>
              <p14:cNvContentPartPr/>
              <p14:nvPr/>
            </p14:nvContentPartPr>
            <p14:xfrm>
              <a:off x="1459287" y="3830016"/>
              <a:ext cx="427680" cy="709560"/>
            </p14:xfrm>
          </p:contentPart>
        </mc:Choice>
        <mc:Fallback>
          <p:pic>
            <p:nvPicPr>
              <p:cNvPr id="7" name="Ink 6">
                <a:extLst>
                  <a:ext uri="{FF2B5EF4-FFF2-40B4-BE49-F238E27FC236}">
                    <a16:creationId xmlns:a16="http://schemas.microsoft.com/office/drawing/2014/main" id="{0708FD6A-4666-46F8-16F3-E59395C00150}"/>
                  </a:ext>
                </a:extLst>
              </p:cNvPr>
              <p:cNvPicPr/>
              <p:nvPr/>
            </p:nvPicPr>
            <p:blipFill>
              <a:blip r:embed="rId12"/>
              <a:stretch>
                <a:fillRect/>
              </a:stretch>
            </p:blipFill>
            <p:spPr>
              <a:xfrm>
                <a:off x="1441647" y="3794016"/>
                <a:ext cx="463320" cy="78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A1EEB701-A4D0-A362-F05B-D262E04C884E}"/>
                  </a:ext>
                </a:extLst>
              </p14:cNvPr>
              <p14:cNvContentPartPr/>
              <p14:nvPr/>
            </p14:nvContentPartPr>
            <p14:xfrm>
              <a:off x="1467927" y="4219176"/>
              <a:ext cx="204840" cy="70920"/>
            </p14:xfrm>
          </p:contentPart>
        </mc:Choice>
        <mc:Fallback>
          <p:pic>
            <p:nvPicPr>
              <p:cNvPr id="8" name="Ink 7">
                <a:extLst>
                  <a:ext uri="{FF2B5EF4-FFF2-40B4-BE49-F238E27FC236}">
                    <a16:creationId xmlns:a16="http://schemas.microsoft.com/office/drawing/2014/main" id="{A1EEB701-A4D0-A362-F05B-D262E04C884E}"/>
                  </a:ext>
                </a:extLst>
              </p:cNvPr>
              <p:cNvPicPr/>
              <p:nvPr/>
            </p:nvPicPr>
            <p:blipFill>
              <a:blip r:embed="rId14"/>
              <a:stretch>
                <a:fillRect/>
              </a:stretch>
            </p:blipFill>
            <p:spPr>
              <a:xfrm>
                <a:off x="1449927" y="4183176"/>
                <a:ext cx="240480" cy="142560"/>
              </a:xfrm>
              <a:prstGeom prst="rect">
                <a:avLst/>
              </a:prstGeom>
            </p:spPr>
          </p:pic>
        </mc:Fallback>
      </mc:AlternateContent>
    </p:spTree>
    <p:extLst>
      <p:ext uri="{BB962C8B-B14F-4D97-AF65-F5344CB8AC3E}">
        <p14:creationId xmlns:p14="http://schemas.microsoft.com/office/powerpoint/2010/main" val="356041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683F41-90E0-4122-9D12-10DC3C9C004F}"/>
              </a:ext>
            </a:extLst>
          </p:cNvPr>
          <p:cNvSpPr>
            <a:spLocks noGrp="1"/>
          </p:cNvSpPr>
          <p:nvPr>
            <p:ph type="dt" sz="half" idx="10"/>
          </p:nvPr>
        </p:nvSpPr>
        <p:spPr/>
        <p:txBody>
          <a:bodyPr/>
          <a:lstStyle/>
          <a:p>
            <a:fld id="{DDB553D6-7F76-4B0C-9BD6-1DF47AB8B221}" type="datetime1">
              <a:rPr lang="fr-FR" smtClean="0"/>
              <a:t>15/09/2023</a:t>
            </a:fld>
            <a:endParaRPr lang="en-US"/>
          </a:p>
        </p:txBody>
      </p:sp>
      <p:sp>
        <p:nvSpPr>
          <p:cNvPr id="6" name="Slide Number Placeholder 5">
            <a:extLst>
              <a:ext uri="{FF2B5EF4-FFF2-40B4-BE49-F238E27FC236}">
                <a16:creationId xmlns:a16="http://schemas.microsoft.com/office/drawing/2014/main" id="{53656C07-56D2-43BC-B79E-5D5233984689}"/>
              </a:ext>
            </a:extLst>
          </p:cNvPr>
          <p:cNvSpPr>
            <a:spLocks noGrp="1"/>
          </p:cNvSpPr>
          <p:nvPr>
            <p:ph type="sldNum" sz="quarter" idx="12"/>
          </p:nvPr>
        </p:nvSpPr>
        <p:spPr/>
        <p:txBody>
          <a:bodyPr/>
          <a:lstStyle/>
          <a:p>
            <a:fld id="{77314ABC-8E15-4E68-B8CA-D84C9EC27B38}" type="slidenum">
              <a:rPr lang="en-US" smtClean="0"/>
              <a:t>11</a:t>
            </a:fld>
            <a:endParaRPr lang="en-US"/>
          </a:p>
        </p:txBody>
      </p:sp>
      <p:sp>
        <p:nvSpPr>
          <p:cNvPr id="7" name="Rectangle 6">
            <a:extLst>
              <a:ext uri="{FF2B5EF4-FFF2-40B4-BE49-F238E27FC236}">
                <a16:creationId xmlns:a16="http://schemas.microsoft.com/office/drawing/2014/main" id="{F2602BE8-9489-49E9-B1EF-0F77B10B471F}"/>
              </a:ext>
            </a:extLst>
          </p:cNvPr>
          <p:cNvSpPr/>
          <p:nvPr/>
        </p:nvSpPr>
        <p:spPr>
          <a:xfrm>
            <a:off x="451477" y="478577"/>
            <a:ext cx="8188139" cy="461665"/>
          </a:xfrm>
          <a:prstGeom prst="rect">
            <a:avLst/>
          </a:prstGeom>
        </p:spPr>
        <p:txBody>
          <a:bodyPr wrap="none">
            <a:spAutoFit/>
          </a:bodyPr>
          <a:lstStyle/>
          <a:p>
            <a:r>
              <a:rPr lang="en-IN" sz="2400" b="1" dirty="0">
                <a:solidFill>
                  <a:srgbClr val="00B050"/>
                </a:solidFill>
              </a:rPr>
              <a:t>Finding centre of a cell using microtubule polymerization forces</a:t>
            </a:r>
            <a:endParaRPr lang="en-US" sz="2400" b="1" dirty="0"/>
          </a:p>
        </p:txBody>
      </p:sp>
      <p:sp>
        <p:nvSpPr>
          <p:cNvPr id="8" name="TextBox 7">
            <a:extLst>
              <a:ext uri="{FF2B5EF4-FFF2-40B4-BE49-F238E27FC236}">
                <a16:creationId xmlns:a16="http://schemas.microsoft.com/office/drawing/2014/main" id="{EDE1FBAF-14A5-4898-A3C6-F257B93BBAE2}"/>
              </a:ext>
            </a:extLst>
          </p:cNvPr>
          <p:cNvSpPr txBox="1"/>
          <p:nvPr/>
        </p:nvSpPr>
        <p:spPr>
          <a:xfrm>
            <a:off x="7082075" y="847832"/>
            <a:ext cx="5109925" cy="369332"/>
          </a:xfrm>
          <a:prstGeom prst="rect">
            <a:avLst/>
          </a:prstGeom>
          <a:noFill/>
        </p:spPr>
        <p:txBody>
          <a:bodyPr wrap="none" rtlCol="0">
            <a:spAutoFit/>
          </a:bodyPr>
          <a:lstStyle/>
          <a:p>
            <a:r>
              <a:rPr lang="en-IN" i="1" u="sng" dirty="0">
                <a:solidFill>
                  <a:srgbClr val="FF0000"/>
                </a:solidFill>
              </a:rPr>
              <a:t>Concept</a:t>
            </a:r>
            <a:r>
              <a:rPr lang="en-IN" i="1" dirty="0">
                <a:solidFill>
                  <a:srgbClr val="FF0000"/>
                </a:solidFill>
              </a:rPr>
              <a:t> utilized in prokaryotes as well as eukaryotes</a:t>
            </a:r>
            <a:endParaRPr lang="en-US" i="1" dirty="0">
              <a:solidFill>
                <a:srgbClr val="FF0000"/>
              </a:solidFill>
            </a:endParaRPr>
          </a:p>
        </p:txBody>
      </p:sp>
      <p:pic>
        <p:nvPicPr>
          <p:cNvPr id="9" name="Picture 2" descr="figure_16_51">
            <a:extLst>
              <a:ext uri="{FF2B5EF4-FFF2-40B4-BE49-F238E27FC236}">
                <a16:creationId xmlns:a16="http://schemas.microsoft.com/office/drawing/2014/main" id="{C45CA763-F60D-4950-A425-B2441A109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343" y="1184600"/>
            <a:ext cx="5925457" cy="520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figure_16_49">
            <a:extLst>
              <a:ext uri="{FF2B5EF4-FFF2-40B4-BE49-F238E27FC236}">
                <a16:creationId xmlns:a16="http://schemas.microsoft.com/office/drawing/2014/main" id="{01481F55-F16D-4DA9-A7AD-49927445E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2587380"/>
            <a:ext cx="5214257" cy="2121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77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4323"/>
            <a:ext cx="7809875" cy="5145809"/>
          </a:xfrm>
          <a:prstGeom prst="rect">
            <a:avLst/>
          </a:prstGeom>
        </p:spPr>
      </p:pic>
      <p:pic>
        <p:nvPicPr>
          <p:cNvPr id="3074" name="Picture 2" descr="Figure 1. Different actin networks. Networks of actin filaments are essential for many biological processes at the cellular level, and the organization of the filaments in space must be adapted to the task. Here, polymerization force (orange) of actin filaments (red) occurs near the plasma membrane (blue). Linear filopodia bundles with fascin (black) can produce high speeds, but represent a weak configuration for force generation. Lamellipodia are thin cellular extensions in which filaments are nearly parallel to the substrate on which the cell is crawling. The 2D branched network, created by Arp2/3 actin-nucleating complexes (black), can produce higher forces at the expense of displacement. During endocytosis in yeast, actin forms a 3D network at the site of the invagination that appears roughly spherical, but the organization of actin filaments in space is not known. The coat structure (yellow) enables actin to pull the membrane inward and actin polymerizes near the base of the structure, where Arp2/3 nucleators are shown in black (Picco et al., 2015). Endocytosis requires strong force amplification to pull the invagination against the turgor pressure.">
            <a:extLst>
              <a:ext uri="{FF2B5EF4-FFF2-40B4-BE49-F238E27FC236}">
                <a16:creationId xmlns:a16="http://schemas.microsoft.com/office/drawing/2014/main" id="{7D372D32-3A5F-DE84-F71C-B507F040F2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11653" y="452428"/>
            <a:ext cx="4168599" cy="23728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831DA98F-CFFE-7FA7-F6C0-8CEA5EA9313F}"/>
              </a:ext>
            </a:extLst>
          </p:cNvPr>
          <p:cNvSpPr>
            <a:spLocks noChangeArrowheads="1"/>
          </p:cNvSpPr>
          <p:nvPr/>
        </p:nvSpPr>
        <p:spPr bwMode="auto">
          <a:xfrm>
            <a:off x="9695952" y="2966897"/>
            <a:ext cx="1920519"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646262"/>
                </a:solidFill>
                <a:effectLst/>
                <a:latin typeface="Roboto" panose="02000000000000000000" pitchFamily="2" charset="0"/>
              </a:rPr>
              <a:t>Review</a:t>
            </a:r>
            <a:r>
              <a:rPr kumimoji="0" lang="en-US" altLang="en-US" sz="1200" b="0" i="0" u="none" strike="noStrike" cap="none" normalizeH="0" baseline="0" dirty="0" err="1">
                <a:ln>
                  <a:noFill/>
                </a:ln>
                <a:solidFill>
                  <a:srgbClr val="646262"/>
                </a:solidFill>
                <a:effectLst/>
                <a:latin typeface="Roboto" panose="02000000000000000000" pitchFamily="2" charset="0"/>
              </a:rPr>
              <a:t>|</a:t>
            </a:r>
            <a:r>
              <a:rPr kumimoji="0" lang="en-US" altLang="en-US" sz="1000" b="0" i="0" u="none" strike="noStrike" cap="none" normalizeH="0" baseline="0" dirty="0" err="1">
                <a:ln>
                  <a:noFill/>
                </a:ln>
                <a:solidFill>
                  <a:srgbClr val="646262"/>
                </a:solidFill>
                <a:effectLst/>
                <a:latin typeface="Roboto" panose="02000000000000000000" pitchFamily="2" charset="0"/>
              </a:rPr>
              <a:t>March</a:t>
            </a:r>
            <a:r>
              <a:rPr kumimoji="0" lang="en-US" altLang="en-US" sz="1000" b="0" i="0" u="none" strike="noStrike" cap="none" normalizeH="0" baseline="0" dirty="0">
                <a:ln>
                  <a:noFill/>
                </a:ln>
                <a:solidFill>
                  <a:srgbClr val="646262"/>
                </a:solidFill>
                <a:effectLst/>
                <a:latin typeface="Roboto" panose="02000000000000000000" pitchFamily="2" charset="0"/>
              </a:rPr>
              <a:t> 21 2016</a:t>
            </a:r>
            <a:endParaRPr kumimoji="0" lang="en-US" altLang="en-US" sz="1200" b="0" i="0" u="none" strike="noStrike" cap="none" normalizeH="0" baseline="0" dirty="0">
              <a:ln>
                <a:noFill/>
              </a:ln>
              <a:solidFill>
                <a:srgbClr val="1A1A1A"/>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A1A1A"/>
                </a:solidFill>
                <a:effectLst/>
                <a:latin typeface="Roboto" panose="02000000000000000000" pitchFamily="2" charset="0"/>
              </a:rPr>
              <a:t>Amplification of actin polymerization forces</a:t>
            </a:r>
          </a:p>
          <a:p>
            <a:pPr lvl="0"/>
            <a:r>
              <a:rPr kumimoji="0" lang="en-US" altLang="en-US" sz="900" b="0" i="0" u="none" strike="noStrike" cap="none" normalizeH="0" baseline="0" dirty="0">
                <a:ln>
                  <a:noFill/>
                </a:ln>
                <a:solidFill>
                  <a:srgbClr val="1A1A1A"/>
                </a:solidFill>
                <a:effectLst/>
                <a:latin typeface="Roboto" panose="02000000000000000000" pitchFamily="2" charset="0"/>
              </a:rPr>
              <a:t>Serge </a:t>
            </a:r>
            <a:r>
              <a:rPr kumimoji="0" lang="en-US" altLang="en-US" sz="900" b="0" i="0" u="none" strike="noStrike" cap="none" normalizeH="0" baseline="0" dirty="0" err="1">
                <a:ln>
                  <a:noFill/>
                </a:ln>
                <a:solidFill>
                  <a:srgbClr val="1A1A1A"/>
                </a:solidFill>
                <a:effectLst/>
                <a:latin typeface="Roboto" panose="02000000000000000000" pitchFamily="2" charset="0"/>
              </a:rPr>
              <a:t>Dmitrieff</a:t>
            </a:r>
            <a:r>
              <a:rPr kumimoji="0" lang="en-US" altLang="en-US" sz="900" b="0" i="0" u="none" strike="noStrike" cap="none" normalizeH="0" baseline="0" dirty="0">
                <a:ln>
                  <a:noFill/>
                </a:ln>
                <a:solidFill>
                  <a:srgbClr val="1A1A1A"/>
                </a:solidFill>
                <a:effectLst/>
                <a:latin typeface="Roboto" panose="02000000000000000000" pitchFamily="2" charset="0"/>
              </a:rPr>
              <a:t>, </a:t>
            </a:r>
            <a:r>
              <a:rPr lang="en-US" altLang="en-US" sz="900" dirty="0">
                <a:solidFill>
                  <a:srgbClr val="1A1A1A"/>
                </a:solidFill>
              </a:rPr>
              <a:t>François </a:t>
            </a:r>
            <a:r>
              <a:rPr lang="en-US" altLang="en-US" sz="900" dirty="0" err="1">
                <a:solidFill>
                  <a:srgbClr val="1A1A1A"/>
                </a:solidFill>
              </a:rPr>
              <a:t>Nédélec</a:t>
            </a:r>
            <a:endParaRPr kumimoji="0" lang="en-US" altLang="en-US" sz="900" b="0" i="0" u="none" strike="noStrike" cap="none" normalizeH="0" baseline="0" dirty="0">
              <a:ln>
                <a:noFill/>
              </a:ln>
              <a:solidFill>
                <a:srgbClr val="1A1A1A"/>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1A1A1A"/>
                </a:solidFill>
                <a:effectLst/>
                <a:latin typeface="Roboto" panose="02000000000000000000"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53C72"/>
                </a:solidFill>
                <a:effectLst/>
                <a:latin typeface="Roboto" panose="02000000000000000000" pitchFamily="2" charset="0"/>
              </a:rPr>
              <a:t>Author and Article Information</a:t>
            </a:r>
            <a:endParaRPr kumimoji="0" lang="en-US" altLang="en-US" sz="900" b="0" i="0" u="none" strike="noStrike" cap="none" normalizeH="0" baseline="0" dirty="0">
              <a:ln>
                <a:noFill/>
              </a:ln>
              <a:solidFill>
                <a:srgbClr val="1A1A1A"/>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1A1A1A"/>
                </a:solidFill>
                <a:effectLst/>
                <a:latin typeface="Roboto" panose="02000000000000000000" pitchFamily="2" charset="0"/>
              </a:rPr>
              <a:t>J Cell Biol</a:t>
            </a:r>
            <a:r>
              <a:rPr kumimoji="0" lang="en-US" altLang="en-US" sz="900" b="0" i="0" u="none" strike="noStrike" cap="none" normalizeH="0" baseline="0" dirty="0">
                <a:ln>
                  <a:noFill/>
                </a:ln>
                <a:solidFill>
                  <a:srgbClr val="1A1A1A"/>
                </a:solidFill>
                <a:effectLst/>
                <a:latin typeface="Roboto" panose="02000000000000000000" pitchFamily="2" charset="0"/>
              </a:rPr>
              <a:t> (2016) 212 (7): 763–766.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97A62790-46FA-0A02-8EBE-8CFC98806A31}"/>
              </a:ext>
            </a:extLst>
          </p:cNvPr>
          <p:cNvSpPr txBox="1"/>
          <p:nvPr/>
        </p:nvSpPr>
        <p:spPr>
          <a:xfrm>
            <a:off x="1004341" y="689548"/>
            <a:ext cx="4499565" cy="584775"/>
          </a:xfrm>
          <a:prstGeom prst="rect">
            <a:avLst/>
          </a:prstGeom>
          <a:noFill/>
        </p:spPr>
        <p:txBody>
          <a:bodyPr wrap="none" rtlCol="0">
            <a:spAutoFit/>
          </a:bodyPr>
          <a:lstStyle/>
          <a:p>
            <a:r>
              <a:rPr lang="en-US" sz="3200" dirty="0">
                <a:solidFill>
                  <a:srgbClr val="FF0000"/>
                </a:solidFill>
              </a:rPr>
              <a:t>POLYMERIZATION FORCES</a:t>
            </a:r>
          </a:p>
        </p:txBody>
      </p:sp>
    </p:spTree>
    <p:extLst>
      <p:ext uri="{BB962C8B-B14F-4D97-AF65-F5344CB8AC3E}">
        <p14:creationId xmlns:p14="http://schemas.microsoft.com/office/powerpoint/2010/main" val="174194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8188-5B65-4193-8800-40BFD1D31D1D}"/>
              </a:ext>
            </a:extLst>
          </p:cNvPr>
          <p:cNvSpPr>
            <a:spLocks noGrp="1"/>
          </p:cNvSpPr>
          <p:nvPr>
            <p:ph type="title"/>
          </p:nvPr>
        </p:nvSpPr>
        <p:spPr/>
        <p:txBody>
          <a:bodyPr/>
          <a:lstStyle/>
          <a:p>
            <a:r>
              <a:rPr lang="en-IN" dirty="0"/>
              <a:t>Quoting Julie Theriot</a:t>
            </a:r>
            <a:endParaRPr lang="en-US" dirty="0"/>
          </a:p>
        </p:txBody>
      </p:sp>
      <p:sp>
        <p:nvSpPr>
          <p:cNvPr id="3" name="Content Placeholder 2">
            <a:extLst>
              <a:ext uri="{FF2B5EF4-FFF2-40B4-BE49-F238E27FC236}">
                <a16:creationId xmlns:a16="http://schemas.microsoft.com/office/drawing/2014/main" id="{E15E55EE-BA7D-4FA9-8890-5A2121149729}"/>
              </a:ext>
            </a:extLst>
          </p:cNvPr>
          <p:cNvSpPr>
            <a:spLocks noGrp="1"/>
          </p:cNvSpPr>
          <p:nvPr>
            <p:ph idx="1"/>
          </p:nvPr>
        </p:nvSpPr>
        <p:spPr/>
        <p:txBody>
          <a:bodyPr>
            <a:normAutofit fontScale="55000" lnSpcReduction="20000"/>
          </a:bodyPr>
          <a:lstStyle/>
          <a:p>
            <a:pPr marL="0" indent="0" algn="just">
              <a:lnSpc>
                <a:spcPct val="170000"/>
              </a:lnSpc>
              <a:buNone/>
            </a:pPr>
            <a:r>
              <a:rPr lang="en-IN" dirty="0">
                <a:latin typeface="+mj-lt"/>
              </a:rPr>
              <a:t>“There has been a heroic attempt made by Eugene </a:t>
            </a:r>
            <a:r>
              <a:rPr lang="en-IN" dirty="0" err="1">
                <a:latin typeface="+mj-lt"/>
              </a:rPr>
              <a:t>Koonin</a:t>
            </a:r>
            <a:r>
              <a:rPr lang="en-IN" dirty="0">
                <a:latin typeface="+mj-lt"/>
              </a:rPr>
              <a:t> and colleagues to classify all of these many very divergent proteins into a reasonable phylogenetic tree based on sequence and structural similarities [</a:t>
            </a:r>
            <a:r>
              <a:rPr lang="en-IN" u="sng" dirty="0">
                <a:latin typeface="+mj-lt"/>
                <a:hlinkClick r:id="rId2" tooltip="Leipe DD, Wolf YI, Koonin EV, Aravind L: Classification and evolution of P-loop GTPases and related ATPases. J Mol Biol. 2002, 317: 41-72. 10.1006/jmbi.2001.5378."/>
              </a:rPr>
              <a:t>97</a:t>
            </a:r>
            <a:r>
              <a:rPr lang="en-IN" dirty="0">
                <a:latin typeface="+mj-lt"/>
              </a:rPr>
              <a:t>]. Given that this is such a diverse protein family spanning essentially the whole history of cellular evolution, there is some uncertainty here, but one thing about their reconstructed phylogeny really leapt out at me. According to their analysis, there is a entire branch of the P-loop </a:t>
            </a:r>
            <a:r>
              <a:rPr lang="en-IN" dirty="0" err="1">
                <a:latin typeface="+mj-lt"/>
              </a:rPr>
              <a:t>NTPases</a:t>
            </a:r>
            <a:r>
              <a:rPr lang="en-IN" dirty="0">
                <a:latin typeface="+mj-lt"/>
              </a:rPr>
              <a:t> that is found only in eukaryotes, and not in bacteria or archaea. This branch includes not only myosin and kinesin, but also many other critical proteins that we associate with eukaryotic cellular complexity. These include the Rho GTPase superfamily, which act as master regulators for actin cytoskeletal assembly [</a:t>
            </a:r>
            <a:r>
              <a:rPr lang="en-IN" u="sng" dirty="0">
                <a:latin typeface="+mj-lt"/>
                <a:hlinkClick r:id="rId3" tooltip="Tapon N, Hall A: Rho, Rac and Cdc42 GTPases regulate the organization of the actin cytoskeleton. Curr Opin Cell Biol. 1997, 9: 86-92. 10.1016/S0955-0674(97)80156-1."/>
              </a:rPr>
              <a:t>98</a:t>
            </a:r>
            <a:r>
              <a:rPr lang="en-IN" dirty="0">
                <a:latin typeface="+mj-lt"/>
              </a:rPr>
              <a:t>], the </a:t>
            </a:r>
            <a:r>
              <a:rPr lang="en-IN" dirty="0" err="1">
                <a:latin typeface="+mj-lt"/>
              </a:rPr>
              <a:t>Rab</a:t>
            </a:r>
            <a:r>
              <a:rPr lang="en-IN" dirty="0">
                <a:latin typeface="+mj-lt"/>
              </a:rPr>
              <a:t> GTPases that govern many aspects of </a:t>
            </a:r>
            <a:r>
              <a:rPr lang="en-IN" dirty="0" err="1">
                <a:latin typeface="+mj-lt"/>
              </a:rPr>
              <a:t>membraneous</a:t>
            </a:r>
            <a:r>
              <a:rPr lang="en-IN" dirty="0">
                <a:latin typeface="+mj-lt"/>
              </a:rPr>
              <a:t> organelle identity [</a:t>
            </a:r>
            <a:r>
              <a:rPr lang="en-IN" u="sng" dirty="0">
                <a:latin typeface="+mj-lt"/>
                <a:hlinkClick r:id="rId4" tooltip="Pfeffer SR: Rab GTPase regulation of membrane identity. Curr Opin Cell Biol. 2013, 25: 414-419. 10.1016/j.ceb.2013.04.002."/>
              </a:rPr>
              <a:t>99</a:t>
            </a:r>
            <a:r>
              <a:rPr lang="en-IN" dirty="0">
                <a:latin typeface="+mj-lt"/>
              </a:rPr>
              <a:t>], the </a:t>
            </a:r>
            <a:r>
              <a:rPr lang="en-IN" dirty="0" err="1">
                <a:latin typeface="+mj-lt"/>
              </a:rPr>
              <a:t>Arf</a:t>
            </a:r>
            <a:r>
              <a:rPr lang="en-IN" dirty="0">
                <a:latin typeface="+mj-lt"/>
              </a:rPr>
              <a:t> GTPases that are also associated with membrane traffic [</a:t>
            </a:r>
            <a:r>
              <a:rPr lang="en-IN" u="sng" dirty="0">
                <a:latin typeface="+mj-lt"/>
                <a:hlinkClick r:id="rId5" tooltip="Gillingham AK, Munro S: The small G proteins of the Arf family and their regulators. Annu Rev Cell Dev Biol. 2007, 23: 579-611. 10.1146/annurev.cellbio.23.090506.123209."/>
              </a:rPr>
              <a:t>100</a:t>
            </a:r>
            <a:r>
              <a:rPr lang="en-IN" dirty="0">
                <a:latin typeface="+mj-lt"/>
              </a:rPr>
              <a:t>], the Ran GTPase that governs the directionality of nuclear import and export [</a:t>
            </a:r>
            <a:r>
              <a:rPr lang="en-IN" u="sng" dirty="0">
                <a:latin typeface="+mj-lt"/>
                <a:hlinkClick r:id="rId6" tooltip="Stewart M: Molecular mechanism of the nuclear protein import cycle. Nat Rev Mol Cell Biol. 2007, 8: 195-208. 10.1038/nrm2114."/>
              </a:rPr>
              <a:t>101</a:t>
            </a:r>
            <a:r>
              <a:rPr lang="en-IN" dirty="0">
                <a:latin typeface="+mj-lt"/>
              </a:rPr>
              <a:t>], and the heterotrimeric G proteins that influence so many aspects of eukaryotic cell-to-cell </a:t>
            </a:r>
            <a:r>
              <a:rPr lang="en-IN" dirty="0" err="1">
                <a:latin typeface="+mj-lt"/>
              </a:rPr>
              <a:t>signaling</a:t>
            </a:r>
            <a:r>
              <a:rPr lang="en-IN" dirty="0">
                <a:latin typeface="+mj-lt"/>
              </a:rPr>
              <a:t> [</a:t>
            </a:r>
            <a:r>
              <a:rPr lang="en-IN" u="sng" dirty="0">
                <a:latin typeface="+mj-lt"/>
                <a:hlinkClick r:id="rId7" tooltip="Stryer L, Bourne HR: G proteins: a family of signal transducers. Annu Rev Cell Biol. 1986, 2: 391-419. 10.1146/annurev.cb.02.110186.002135."/>
              </a:rPr>
              <a:t>102</a:t>
            </a:r>
            <a:r>
              <a:rPr lang="en-IN" dirty="0">
                <a:latin typeface="+mj-lt"/>
              </a:rPr>
              <a:t>]. So, wow. This looks very much like the list of eukaryotic-specific cellular features that we started off with.”</a:t>
            </a:r>
          </a:p>
          <a:p>
            <a:pPr algn="just">
              <a:lnSpc>
                <a:spcPct val="170000"/>
              </a:lnSpc>
            </a:pPr>
            <a:endParaRPr lang="en-US" dirty="0">
              <a:latin typeface="+mj-lt"/>
            </a:endParaRPr>
          </a:p>
        </p:txBody>
      </p:sp>
      <p:sp>
        <p:nvSpPr>
          <p:cNvPr id="4" name="Date Placeholder 3">
            <a:extLst>
              <a:ext uri="{FF2B5EF4-FFF2-40B4-BE49-F238E27FC236}">
                <a16:creationId xmlns:a16="http://schemas.microsoft.com/office/drawing/2014/main" id="{59C396C0-8BAC-4F08-B6AF-588961088A9D}"/>
              </a:ext>
            </a:extLst>
          </p:cNvPr>
          <p:cNvSpPr>
            <a:spLocks noGrp="1"/>
          </p:cNvSpPr>
          <p:nvPr>
            <p:ph type="dt" sz="half" idx="10"/>
          </p:nvPr>
        </p:nvSpPr>
        <p:spPr/>
        <p:txBody>
          <a:bodyPr/>
          <a:lstStyle/>
          <a:p>
            <a:fld id="{DDB553D6-7F76-4B0C-9BD6-1DF47AB8B221}" type="datetime1">
              <a:rPr lang="fr-FR" smtClean="0"/>
              <a:t>15/09/2023</a:t>
            </a:fld>
            <a:endParaRPr lang="en-US"/>
          </a:p>
        </p:txBody>
      </p:sp>
      <p:sp>
        <p:nvSpPr>
          <p:cNvPr id="6" name="Slide Number Placeholder 5">
            <a:extLst>
              <a:ext uri="{FF2B5EF4-FFF2-40B4-BE49-F238E27FC236}">
                <a16:creationId xmlns:a16="http://schemas.microsoft.com/office/drawing/2014/main" id="{460E0D97-C3E2-4C52-B873-D6AA278158AC}"/>
              </a:ext>
            </a:extLst>
          </p:cNvPr>
          <p:cNvSpPr>
            <a:spLocks noGrp="1"/>
          </p:cNvSpPr>
          <p:nvPr>
            <p:ph type="sldNum" sz="quarter" idx="12"/>
          </p:nvPr>
        </p:nvSpPr>
        <p:spPr/>
        <p:txBody>
          <a:bodyPr/>
          <a:lstStyle/>
          <a:p>
            <a:fld id="{77314ABC-8E15-4E68-B8CA-D84C9EC27B38}" type="slidenum">
              <a:rPr lang="en-US" smtClean="0"/>
              <a:t>13</a:t>
            </a:fld>
            <a:endParaRPr lang="en-US"/>
          </a:p>
        </p:txBody>
      </p:sp>
      <p:sp>
        <p:nvSpPr>
          <p:cNvPr id="7" name="TextBox 6">
            <a:extLst>
              <a:ext uri="{FF2B5EF4-FFF2-40B4-BE49-F238E27FC236}">
                <a16:creationId xmlns:a16="http://schemas.microsoft.com/office/drawing/2014/main" id="{2C95A3D1-A4E5-4E57-86E2-0A1B7AE7EA09}"/>
              </a:ext>
            </a:extLst>
          </p:cNvPr>
          <p:cNvSpPr txBox="1"/>
          <p:nvPr/>
        </p:nvSpPr>
        <p:spPr>
          <a:xfrm>
            <a:off x="5104397" y="5712659"/>
            <a:ext cx="6249403" cy="369332"/>
          </a:xfrm>
          <a:prstGeom prst="rect">
            <a:avLst/>
          </a:prstGeom>
          <a:noFill/>
        </p:spPr>
        <p:txBody>
          <a:bodyPr wrap="none" rtlCol="0">
            <a:spAutoFit/>
          </a:bodyPr>
          <a:lstStyle/>
          <a:p>
            <a:r>
              <a:rPr lang="en-IN" dirty="0">
                <a:hlinkClick r:id="rId8"/>
              </a:rPr>
              <a:t>Why bacteria are different from eukaryotes?</a:t>
            </a:r>
            <a:r>
              <a:rPr lang="en-IN" dirty="0"/>
              <a:t> BMC Biology (2013)</a:t>
            </a:r>
            <a:endParaRPr lang="en-US" dirty="0"/>
          </a:p>
        </p:txBody>
      </p:sp>
      <p:sp>
        <p:nvSpPr>
          <p:cNvPr id="5" name="TextBox 4">
            <a:extLst>
              <a:ext uri="{FF2B5EF4-FFF2-40B4-BE49-F238E27FC236}">
                <a16:creationId xmlns:a16="http://schemas.microsoft.com/office/drawing/2014/main" id="{C666B9C1-1D0D-0DB4-3E56-E595C233054E}"/>
              </a:ext>
            </a:extLst>
          </p:cNvPr>
          <p:cNvSpPr txBox="1"/>
          <p:nvPr/>
        </p:nvSpPr>
        <p:spPr>
          <a:xfrm>
            <a:off x="9932257" y="412038"/>
            <a:ext cx="1421543" cy="369332"/>
          </a:xfrm>
          <a:prstGeom prst="rect">
            <a:avLst/>
          </a:prstGeom>
          <a:noFill/>
        </p:spPr>
        <p:txBody>
          <a:bodyPr wrap="none" rtlCol="0">
            <a:spAutoFit/>
          </a:bodyPr>
          <a:lstStyle/>
          <a:p>
            <a:r>
              <a:rPr lang="en-US" dirty="0">
                <a:highlight>
                  <a:srgbClr val="FFFF00"/>
                </a:highlight>
              </a:rPr>
              <a:t>Extra reading</a:t>
            </a:r>
          </a:p>
        </p:txBody>
      </p:sp>
    </p:spTree>
    <p:extLst>
      <p:ext uri="{BB962C8B-B14F-4D97-AF65-F5344CB8AC3E}">
        <p14:creationId xmlns:p14="http://schemas.microsoft.com/office/powerpoint/2010/main" val="2097830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2595564" y="1090614"/>
            <a:ext cx="7000875" cy="4676775"/>
          </a:xfrm>
          <a:prstGeom prst="rect">
            <a:avLst/>
          </a:prstGeom>
          <a:noFill/>
          <a:ln w="9525">
            <a:noFill/>
            <a:miter lim="800000"/>
            <a:headEnd/>
            <a:tailEnd/>
          </a:ln>
          <a:effectLst/>
        </p:spPr>
      </p:pic>
    </p:spTree>
    <p:extLst>
      <p:ext uri="{BB962C8B-B14F-4D97-AF65-F5344CB8AC3E}">
        <p14:creationId xmlns:p14="http://schemas.microsoft.com/office/powerpoint/2010/main" val="242996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2514600" y="533401"/>
            <a:ext cx="3014662" cy="5593469"/>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5867400" y="914401"/>
            <a:ext cx="2457450" cy="5019675"/>
          </a:xfrm>
          <a:prstGeom prst="rect">
            <a:avLst/>
          </a:prstGeom>
          <a:noFill/>
          <a:ln w="9525">
            <a:noFill/>
            <a:miter lim="800000"/>
            <a:headEnd/>
            <a:tailEnd/>
          </a:ln>
          <a:effectLst/>
        </p:spPr>
      </p:pic>
      <p:sp>
        <p:nvSpPr>
          <p:cNvPr id="6" name="TextBox 5"/>
          <p:cNvSpPr txBox="1"/>
          <p:nvPr/>
        </p:nvSpPr>
        <p:spPr>
          <a:xfrm>
            <a:off x="6091918" y="6096000"/>
            <a:ext cx="2827954" cy="369332"/>
          </a:xfrm>
          <a:prstGeom prst="rect">
            <a:avLst/>
          </a:prstGeom>
          <a:noFill/>
        </p:spPr>
        <p:txBody>
          <a:bodyPr wrap="none" rtlCol="0">
            <a:spAutoFit/>
          </a:bodyPr>
          <a:lstStyle/>
          <a:p>
            <a:r>
              <a:rPr lang="en-US" dirty="0"/>
              <a:t>“pitch” – 9 drops in 86 years</a:t>
            </a:r>
          </a:p>
        </p:txBody>
      </p:sp>
    </p:spTree>
    <p:extLst>
      <p:ext uri="{BB962C8B-B14F-4D97-AF65-F5344CB8AC3E}">
        <p14:creationId xmlns:p14="http://schemas.microsoft.com/office/powerpoint/2010/main" val="407731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BABF4-CAE1-484E-A6B8-1D6944E00B0A}"/>
              </a:ext>
            </a:extLst>
          </p:cNvPr>
          <p:cNvSpPr>
            <a:spLocks noGrp="1"/>
          </p:cNvSpPr>
          <p:nvPr>
            <p:ph idx="1"/>
          </p:nvPr>
        </p:nvSpPr>
        <p:spPr>
          <a:xfrm>
            <a:off x="838200" y="1510831"/>
            <a:ext cx="10515600" cy="4351338"/>
          </a:xfrm>
        </p:spPr>
        <p:txBody>
          <a:bodyPr/>
          <a:lstStyle/>
          <a:p>
            <a:pPr marL="514350" indent="-514350">
              <a:buFont typeface="+mj-lt"/>
              <a:buAutoNum type="arabicPeriod"/>
            </a:pPr>
            <a:r>
              <a:rPr lang="en-IN" dirty="0"/>
              <a:t>Find the Reynold’s number for</a:t>
            </a:r>
          </a:p>
          <a:p>
            <a:pPr marL="914400" lvl="1" indent="-514350">
              <a:buFont typeface="+mj-lt"/>
              <a:buAutoNum type="alphaLcParenR"/>
            </a:pPr>
            <a:r>
              <a:rPr lang="en-IN" dirty="0"/>
              <a:t>Bacteria moving in water</a:t>
            </a:r>
          </a:p>
          <a:p>
            <a:pPr marL="914400" lvl="1" indent="-514350">
              <a:buFont typeface="+mj-lt"/>
              <a:buAutoNum type="alphaLcParenR"/>
            </a:pPr>
            <a:r>
              <a:rPr lang="en-IN" dirty="0"/>
              <a:t>Human swimming</a:t>
            </a:r>
          </a:p>
          <a:p>
            <a:pPr marL="914400" lvl="1" indent="-514350">
              <a:buFont typeface="+mj-lt"/>
              <a:buAutoNum type="alphaLcParenR"/>
            </a:pPr>
            <a:r>
              <a:rPr lang="en-IN" dirty="0"/>
              <a:t>Human cycling</a:t>
            </a:r>
          </a:p>
          <a:p>
            <a:pPr marL="914400" lvl="1" indent="-514350">
              <a:buFont typeface="+mj-lt"/>
              <a:buAutoNum type="alphaLcParenR"/>
            </a:pPr>
            <a:endParaRPr lang="en-US" dirty="0"/>
          </a:p>
        </p:txBody>
      </p:sp>
    </p:spTree>
    <p:extLst>
      <p:ext uri="{BB962C8B-B14F-4D97-AF65-F5344CB8AC3E}">
        <p14:creationId xmlns:p14="http://schemas.microsoft.com/office/powerpoint/2010/main" val="133158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Drag force experienced by single molecules</a:t>
            </a:r>
          </a:p>
        </p:txBody>
      </p:sp>
      <p:pic>
        <p:nvPicPr>
          <p:cNvPr id="4" name="Picture 3" descr="figure 12"/>
          <p:cNvPicPr>
            <a:picLocks noChangeAspect="1" noChangeArrowheads="1"/>
          </p:cNvPicPr>
          <p:nvPr/>
        </p:nvPicPr>
        <p:blipFill>
          <a:blip r:embed="rId2" cstate="print"/>
          <a:srcRect/>
          <a:stretch>
            <a:fillRect/>
          </a:stretch>
        </p:blipFill>
        <p:spPr bwMode="auto">
          <a:xfrm>
            <a:off x="2209800" y="1600200"/>
            <a:ext cx="3403414" cy="3276600"/>
          </a:xfrm>
          <a:prstGeom prst="rect">
            <a:avLst/>
          </a:prstGeom>
          <a:noFill/>
        </p:spPr>
      </p:pic>
      <p:sp>
        <p:nvSpPr>
          <p:cNvPr id="5" name="TextBox 4"/>
          <p:cNvSpPr txBox="1"/>
          <p:nvPr/>
        </p:nvSpPr>
        <p:spPr>
          <a:xfrm>
            <a:off x="2349407" y="5214782"/>
            <a:ext cx="3124200" cy="923330"/>
          </a:xfrm>
          <a:prstGeom prst="rect">
            <a:avLst/>
          </a:prstGeom>
          <a:noFill/>
        </p:spPr>
        <p:txBody>
          <a:bodyPr wrap="square" rtlCol="0">
            <a:spAutoFit/>
          </a:bodyPr>
          <a:lstStyle/>
          <a:p>
            <a:r>
              <a:rPr lang="en-IN" dirty="0"/>
              <a:t>Figure not to scale</a:t>
            </a:r>
          </a:p>
          <a:p>
            <a:endParaRPr lang="en-IN" dirty="0"/>
          </a:p>
          <a:p>
            <a:endParaRPr lang="en-IN" dirty="0"/>
          </a:p>
        </p:txBody>
      </p:sp>
      <p:sp>
        <p:nvSpPr>
          <p:cNvPr id="3" name="Rectangle 2">
            <a:extLst>
              <a:ext uri="{FF2B5EF4-FFF2-40B4-BE49-F238E27FC236}">
                <a16:creationId xmlns:a16="http://schemas.microsoft.com/office/drawing/2014/main" id="{5EF7664D-D678-41AC-894B-3EF10F0A66DD}"/>
              </a:ext>
            </a:extLst>
          </p:cNvPr>
          <p:cNvSpPr/>
          <p:nvPr/>
        </p:nvSpPr>
        <p:spPr>
          <a:xfrm>
            <a:off x="5645046" y="1595021"/>
            <a:ext cx="4572000" cy="4093428"/>
          </a:xfrm>
          <a:prstGeom prst="rect">
            <a:avLst/>
          </a:prstGeom>
        </p:spPr>
        <p:txBody>
          <a:bodyPr>
            <a:spAutoFit/>
          </a:bodyPr>
          <a:lstStyle/>
          <a:p>
            <a:pPr lvl="1" algn="just"/>
            <a:r>
              <a:rPr lang="en-US" sz="2000" dirty="0">
                <a:latin typeface="Cambria" panose="02040503050406030204" pitchFamily="18" charset="0"/>
                <a:ea typeface="Cambria" panose="02040503050406030204" pitchFamily="18" charset="0"/>
                <a:cs typeface="Mangal" panose="02040503050203030202" pitchFamily="18" charset="0"/>
              </a:rPr>
              <a:t> Estimate the drag </a:t>
            </a:r>
            <a:r>
              <a:rPr lang="en-US" sz="2000" u="sng" dirty="0">
                <a:latin typeface="Cambria" panose="02040503050406030204" pitchFamily="18" charset="0"/>
                <a:ea typeface="Cambria" panose="02040503050406030204" pitchFamily="18" charset="0"/>
                <a:cs typeface="Mangal" panose="02040503050203030202" pitchFamily="18" charset="0"/>
              </a:rPr>
              <a:t>force</a:t>
            </a:r>
            <a:r>
              <a:rPr lang="en-US" sz="2000" dirty="0">
                <a:latin typeface="Cambria" panose="02040503050406030204" pitchFamily="18" charset="0"/>
                <a:ea typeface="Cambria" panose="02040503050406030204" pitchFamily="18" charset="0"/>
                <a:cs typeface="Mangal" panose="02040503050203030202" pitchFamily="18" charset="0"/>
              </a:rPr>
              <a:t> experienced by a molecular motor (step size 8 nm) carrying a vesicle of radius 1 </a:t>
            </a:r>
            <a:r>
              <a:rPr lang="en-US" sz="2000" dirty="0">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000" dirty="0">
                <a:latin typeface="Cambria" panose="02040503050406030204" pitchFamily="18" charset="0"/>
                <a:ea typeface="Cambria" panose="02040503050406030204" pitchFamily="18" charset="0"/>
                <a:cs typeface="Mangal" panose="02040503050203030202" pitchFamily="18" charset="0"/>
              </a:rPr>
              <a:t>m at a speed of 1 </a:t>
            </a:r>
            <a:r>
              <a:rPr lang="en-US" sz="2000" dirty="0">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2000" dirty="0">
                <a:latin typeface="Cambria" panose="02040503050406030204" pitchFamily="18" charset="0"/>
                <a:ea typeface="Cambria" panose="02040503050406030204" pitchFamily="18" charset="0"/>
                <a:cs typeface="Mangal" panose="02040503050203030202" pitchFamily="18" charset="0"/>
              </a:rPr>
              <a:t>m/sec. How does the energy consumed to drag a vesicle through one step compare with the 1 ATP hydrolysis that is used by the molecular motor of a single step (3 marks). Predict what would be the maximum force it could apply if it were use the energy of ATP hydrolysis.</a:t>
            </a:r>
          </a:p>
        </p:txBody>
      </p:sp>
      <p:sp>
        <p:nvSpPr>
          <p:cNvPr id="6" name="TextBox 5">
            <a:extLst>
              <a:ext uri="{FF2B5EF4-FFF2-40B4-BE49-F238E27FC236}">
                <a16:creationId xmlns:a16="http://schemas.microsoft.com/office/drawing/2014/main" id="{1BC42A4D-2D58-3950-0595-80097A3690E6}"/>
              </a:ext>
            </a:extLst>
          </p:cNvPr>
          <p:cNvSpPr txBox="1"/>
          <p:nvPr/>
        </p:nvSpPr>
        <p:spPr>
          <a:xfrm>
            <a:off x="1379095" y="6310859"/>
            <a:ext cx="1425198" cy="369332"/>
          </a:xfrm>
          <a:prstGeom prst="rect">
            <a:avLst/>
          </a:prstGeom>
          <a:noFill/>
        </p:spPr>
        <p:txBody>
          <a:bodyPr wrap="none" rtlCol="0">
            <a:spAutoFit/>
          </a:bodyPr>
          <a:lstStyle/>
          <a:p>
            <a:r>
              <a:rPr lang="en-US" dirty="0"/>
              <a:t>STOKES LAW: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3B3026-E83F-4077-9A3D-4505B78CD6CC}"/>
              </a:ext>
            </a:extLst>
          </p:cNvPr>
          <p:cNvSpPr/>
          <p:nvPr/>
        </p:nvSpPr>
        <p:spPr>
          <a:xfrm>
            <a:off x="6248400" y="5334000"/>
            <a:ext cx="4343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Coasting time</a:t>
            </a:r>
          </a:p>
        </p:txBody>
      </p:sp>
      <p:pic>
        <p:nvPicPr>
          <p:cNvPr id="26626" name="Picture 2"/>
          <p:cNvPicPr>
            <a:picLocks noChangeAspect="1" noChangeArrowheads="1"/>
          </p:cNvPicPr>
          <p:nvPr/>
        </p:nvPicPr>
        <p:blipFill>
          <a:blip r:embed="rId2"/>
          <a:srcRect/>
          <a:stretch>
            <a:fillRect/>
          </a:stretch>
        </p:blipFill>
        <p:spPr bwMode="auto">
          <a:xfrm>
            <a:off x="3830858" y="2717873"/>
            <a:ext cx="1857375" cy="552450"/>
          </a:xfrm>
          <a:prstGeom prst="rect">
            <a:avLst/>
          </a:prstGeom>
          <a:noFill/>
          <a:ln w="9525">
            <a:solidFill>
              <a:srgbClr val="00B050"/>
            </a:solidFill>
            <a:miter lim="800000"/>
            <a:headEnd/>
            <a:tailEnd/>
          </a:ln>
          <a:effectLst/>
        </p:spPr>
      </p:pic>
      <p:pic>
        <p:nvPicPr>
          <p:cNvPr id="26627" name="Picture 3"/>
          <p:cNvPicPr>
            <a:picLocks noChangeAspect="1" noChangeArrowheads="1"/>
          </p:cNvPicPr>
          <p:nvPr/>
        </p:nvPicPr>
        <p:blipFill>
          <a:blip r:embed="rId3"/>
          <a:srcRect/>
          <a:stretch>
            <a:fillRect/>
          </a:stretch>
        </p:blipFill>
        <p:spPr bwMode="auto">
          <a:xfrm>
            <a:off x="5867400" y="4730330"/>
            <a:ext cx="704850" cy="295275"/>
          </a:xfrm>
          <a:prstGeom prst="rect">
            <a:avLst/>
          </a:prstGeom>
          <a:noFill/>
          <a:ln w="9525">
            <a:noFill/>
            <a:miter lim="800000"/>
            <a:headEnd/>
            <a:tailEnd/>
          </a:ln>
          <a:effectLst/>
        </p:spPr>
      </p:pic>
      <p:sp>
        <p:nvSpPr>
          <p:cNvPr id="6" name="TextBox 5"/>
          <p:cNvSpPr txBox="1"/>
          <p:nvPr/>
        </p:nvSpPr>
        <p:spPr>
          <a:xfrm>
            <a:off x="3505200" y="4707493"/>
            <a:ext cx="2345386" cy="369332"/>
          </a:xfrm>
          <a:prstGeom prst="rect">
            <a:avLst/>
          </a:prstGeom>
          <a:noFill/>
        </p:spPr>
        <p:txBody>
          <a:bodyPr wrap="none" rtlCol="0">
            <a:spAutoFit/>
          </a:bodyPr>
          <a:lstStyle/>
          <a:p>
            <a:r>
              <a:rPr lang="en-IN" dirty="0"/>
              <a:t>Power of viscous force:</a:t>
            </a:r>
          </a:p>
        </p:txBody>
      </p:sp>
      <p:pic>
        <p:nvPicPr>
          <p:cNvPr id="26628" name="Picture 4"/>
          <p:cNvPicPr>
            <a:picLocks noChangeAspect="1" noChangeArrowheads="1"/>
          </p:cNvPicPr>
          <p:nvPr/>
        </p:nvPicPr>
        <p:blipFill>
          <a:blip r:embed="rId4"/>
          <a:srcRect/>
          <a:stretch>
            <a:fillRect/>
          </a:stretch>
        </p:blipFill>
        <p:spPr bwMode="auto">
          <a:xfrm>
            <a:off x="3886200" y="3400426"/>
            <a:ext cx="4343400" cy="1057275"/>
          </a:xfrm>
          <a:prstGeom prst="rect">
            <a:avLst/>
          </a:prstGeom>
          <a:noFill/>
          <a:ln w="9525">
            <a:solidFill>
              <a:srgbClr val="7030A0"/>
            </a:solidFill>
            <a:miter lim="800000"/>
            <a:headEnd/>
            <a:tailEnd/>
          </a:ln>
          <a:effectLst/>
        </p:spPr>
      </p:pic>
      <p:pic>
        <p:nvPicPr>
          <p:cNvPr id="26629" name="Picture 5"/>
          <p:cNvPicPr>
            <a:picLocks noGrp="1" noChangeAspect="1" noChangeArrowheads="1"/>
          </p:cNvPicPr>
          <p:nvPr>
            <p:ph idx="1"/>
          </p:nvPr>
        </p:nvPicPr>
        <p:blipFill>
          <a:blip r:embed="rId5"/>
          <a:srcRect/>
          <a:stretch>
            <a:fillRect/>
          </a:stretch>
        </p:blipFill>
        <p:spPr bwMode="auto">
          <a:xfrm>
            <a:off x="3429001" y="5534026"/>
            <a:ext cx="2105025" cy="333375"/>
          </a:xfrm>
          <a:prstGeom prst="rect">
            <a:avLst/>
          </a:prstGeom>
          <a:noFill/>
          <a:ln w="9525">
            <a:noFill/>
            <a:miter lim="800000"/>
            <a:headEnd/>
            <a:tailEnd/>
          </a:ln>
          <a:effectLst/>
        </p:spPr>
      </p:pic>
      <p:sp>
        <p:nvSpPr>
          <p:cNvPr id="9" name="TextBox 8"/>
          <p:cNvSpPr txBox="1"/>
          <p:nvPr/>
        </p:nvSpPr>
        <p:spPr>
          <a:xfrm>
            <a:off x="2438400" y="1524000"/>
            <a:ext cx="6499664" cy="369332"/>
          </a:xfrm>
          <a:prstGeom prst="rect">
            <a:avLst/>
          </a:prstGeom>
          <a:noFill/>
        </p:spPr>
        <p:txBody>
          <a:bodyPr wrap="none" rtlCol="0">
            <a:spAutoFit/>
          </a:bodyPr>
          <a:lstStyle/>
          <a:p>
            <a:r>
              <a:rPr lang="en-IN" dirty="0">
                <a:solidFill>
                  <a:srgbClr val="00B0F0"/>
                </a:solidFill>
              </a:rPr>
              <a:t>Time taken for the kinetic energy to be dissipated by viscous forces </a:t>
            </a:r>
          </a:p>
        </p:txBody>
      </p:sp>
      <p:sp>
        <p:nvSpPr>
          <p:cNvPr id="10" name="TextBox 9"/>
          <p:cNvSpPr txBox="1"/>
          <p:nvPr/>
        </p:nvSpPr>
        <p:spPr>
          <a:xfrm>
            <a:off x="2554926" y="6155922"/>
            <a:ext cx="2950680" cy="369332"/>
          </a:xfrm>
          <a:prstGeom prst="rect">
            <a:avLst/>
          </a:prstGeom>
          <a:noFill/>
        </p:spPr>
        <p:txBody>
          <a:bodyPr wrap="none" rtlCol="0">
            <a:spAutoFit/>
          </a:bodyPr>
          <a:lstStyle/>
          <a:p>
            <a:r>
              <a:rPr lang="en-IN" dirty="0"/>
              <a:t>Calculate for bacteria, human</a:t>
            </a:r>
          </a:p>
        </p:txBody>
      </p:sp>
      <p:pic>
        <p:nvPicPr>
          <p:cNvPr id="26630" name="Picture 6"/>
          <p:cNvPicPr>
            <a:picLocks noChangeAspect="1" noChangeArrowheads="1"/>
          </p:cNvPicPr>
          <p:nvPr/>
        </p:nvPicPr>
        <p:blipFill>
          <a:blip r:embed="rId6"/>
          <a:srcRect/>
          <a:stretch>
            <a:fillRect/>
          </a:stretch>
        </p:blipFill>
        <p:spPr bwMode="auto">
          <a:xfrm>
            <a:off x="7239000" y="5410201"/>
            <a:ext cx="2324100" cy="619125"/>
          </a:xfrm>
          <a:prstGeom prst="rect">
            <a:avLst/>
          </a:prstGeom>
          <a:noFill/>
          <a:ln w="9525">
            <a:noFill/>
            <a:miter lim="800000"/>
            <a:headEnd/>
            <a:tailEnd/>
          </a:ln>
          <a:effectLst/>
        </p:spPr>
      </p:pic>
      <p:sp>
        <p:nvSpPr>
          <p:cNvPr id="3" name="Oval 2">
            <a:extLst>
              <a:ext uri="{FF2B5EF4-FFF2-40B4-BE49-F238E27FC236}">
                <a16:creationId xmlns:a16="http://schemas.microsoft.com/office/drawing/2014/main" id="{C229F9EB-1FB2-432B-AE46-BFB3FE8C8352}"/>
              </a:ext>
            </a:extLst>
          </p:cNvPr>
          <p:cNvSpPr/>
          <p:nvPr/>
        </p:nvSpPr>
        <p:spPr>
          <a:xfrm>
            <a:off x="7024689" y="3429000"/>
            <a:ext cx="34497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630A50D-91E5-4CD8-94B0-5084D421C69A}"/>
              </a:ext>
            </a:extLst>
          </p:cNvPr>
          <p:cNvSpPr txBox="1"/>
          <p:nvPr/>
        </p:nvSpPr>
        <p:spPr>
          <a:xfrm>
            <a:off x="7369659" y="4700049"/>
            <a:ext cx="3886200" cy="369332"/>
          </a:xfrm>
          <a:prstGeom prst="rect">
            <a:avLst/>
          </a:prstGeom>
          <a:noFill/>
        </p:spPr>
        <p:txBody>
          <a:bodyPr wrap="square" rtlCol="0">
            <a:spAutoFit/>
          </a:bodyPr>
          <a:lstStyle/>
          <a:p>
            <a:r>
              <a:rPr lang="en-IN" dirty="0">
                <a:solidFill>
                  <a:srgbClr val="FF0000"/>
                </a:solidFill>
              </a:rPr>
              <a:t>( change to u to calculate power)</a:t>
            </a:r>
            <a:endParaRPr lang="en-US" dirty="0">
              <a:solidFill>
                <a:srgbClr val="FF0000"/>
              </a:solidFill>
            </a:endParaRPr>
          </a:p>
        </p:txBody>
      </p:sp>
      <p:sp>
        <p:nvSpPr>
          <p:cNvPr id="5" name="TextBox 4">
            <a:extLst>
              <a:ext uri="{FF2B5EF4-FFF2-40B4-BE49-F238E27FC236}">
                <a16:creationId xmlns:a16="http://schemas.microsoft.com/office/drawing/2014/main" id="{6C4C794F-7FF3-4B38-AEEF-A045D1E3AF96}"/>
              </a:ext>
            </a:extLst>
          </p:cNvPr>
          <p:cNvSpPr txBox="1"/>
          <p:nvPr/>
        </p:nvSpPr>
        <p:spPr>
          <a:xfrm>
            <a:off x="7795682" y="1986518"/>
            <a:ext cx="2418867" cy="369332"/>
          </a:xfrm>
          <a:prstGeom prst="rect">
            <a:avLst/>
          </a:prstGeom>
          <a:noFill/>
        </p:spPr>
        <p:txBody>
          <a:bodyPr wrap="none" rtlCol="0">
            <a:spAutoFit/>
          </a:bodyPr>
          <a:lstStyle/>
          <a:p>
            <a:r>
              <a:rPr lang="en-IN" dirty="0">
                <a:solidFill>
                  <a:srgbClr val="00B050"/>
                </a:solidFill>
              </a:rPr>
              <a:t>Energy to be dissipated </a:t>
            </a:r>
            <a:endParaRPr lang="en-US" dirty="0">
              <a:solidFill>
                <a:srgbClr val="00B050"/>
              </a:solidFill>
            </a:endParaRPr>
          </a:p>
        </p:txBody>
      </p:sp>
      <p:cxnSp>
        <p:nvCxnSpPr>
          <p:cNvPr id="8" name="Straight Connector 7">
            <a:extLst>
              <a:ext uri="{FF2B5EF4-FFF2-40B4-BE49-F238E27FC236}">
                <a16:creationId xmlns:a16="http://schemas.microsoft.com/office/drawing/2014/main" id="{D3C8109E-00C6-43B5-8AB5-4D45E711EAD0}"/>
              </a:ext>
            </a:extLst>
          </p:cNvPr>
          <p:cNvCxnSpPr/>
          <p:nvPr/>
        </p:nvCxnSpPr>
        <p:spPr>
          <a:xfrm>
            <a:off x="7543800" y="2293938"/>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824EBF-C841-45C0-995B-D1233D1C6425}"/>
              </a:ext>
            </a:extLst>
          </p:cNvPr>
          <p:cNvSpPr txBox="1"/>
          <p:nvPr/>
        </p:nvSpPr>
        <p:spPr>
          <a:xfrm>
            <a:off x="7798804" y="2219788"/>
            <a:ext cx="2462534" cy="369332"/>
          </a:xfrm>
          <a:prstGeom prst="rect">
            <a:avLst/>
          </a:prstGeom>
          <a:noFill/>
        </p:spPr>
        <p:txBody>
          <a:bodyPr wrap="none" rtlCol="0">
            <a:spAutoFit/>
          </a:bodyPr>
          <a:lstStyle/>
          <a:p>
            <a:r>
              <a:rPr lang="en-IN" dirty="0">
                <a:solidFill>
                  <a:srgbClr val="7030A0"/>
                </a:solidFill>
              </a:rPr>
              <a:t>Power used to dissipate </a:t>
            </a:r>
            <a:endParaRPr lang="en-US" dirty="0">
              <a:solidFill>
                <a:srgbClr val="7030A0"/>
              </a:solidFill>
            </a:endParaRPr>
          </a:p>
        </p:txBody>
      </p:sp>
      <p:sp>
        <p:nvSpPr>
          <p:cNvPr id="11" name="TextBox 10">
            <a:extLst>
              <a:ext uri="{FF2B5EF4-FFF2-40B4-BE49-F238E27FC236}">
                <a16:creationId xmlns:a16="http://schemas.microsoft.com/office/drawing/2014/main" id="{6F72AE0C-287A-4512-95EE-89884F1BDE22}"/>
              </a:ext>
            </a:extLst>
          </p:cNvPr>
          <p:cNvSpPr txBox="1"/>
          <p:nvPr/>
        </p:nvSpPr>
        <p:spPr>
          <a:xfrm>
            <a:off x="7219618" y="2109272"/>
            <a:ext cx="300082" cy="369332"/>
          </a:xfrm>
          <a:prstGeom prst="rect">
            <a:avLst/>
          </a:prstGeom>
          <a:noFill/>
        </p:spPr>
        <p:txBody>
          <a:bodyPr wrap="none" rtlCol="0">
            <a:spAutoFit/>
          </a:bodyPr>
          <a:lstStyle/>
          <a:p>
            <a:r>
              <a:rPr lang="en-IN" dirty="0"/>
              <a:t>=</a:t>
            </a:r>
            <a:endParaRPr lang="en-US" dirty="0"/>
          </a:p>
        </p:txBody>
      </p:sp>
      <p:sp>
        <p:nvSpPr>
          <p:cNvPr id="12" name="Freeform: Shape 11">
            <a:extLst>
              <a:ext uri="{FF2B5EF4-FFF2-40B4-BE49-F238E27FC236}">
                <a16:creationId xmlns:a16="http://schemas.microsoft.com/office/drawing/2014/main" id="{FE645F24-B996-4B1B-86B7-A3934C795904}"/>
              </a:ext>
            </a:extLst>
          </p:cNvPr>
          <p:cNvSpPr/>
          <p:nvPr/>
        </p:nvSpPr>
        <p:spPr>
          <a:xfrm>
            <a:off x="7669968" y="3576314"/>
            <a:ext cx="959371" cy="1175569"/>
          </a:xfrm>
          <a:custGeom>
            <a:avLst/>
            <a:gdLst>
              <a:gd name="connsiteX0" fmla="*/ 0 w 959371"/>
              <a:gd name="connsiteY0" fmla="*/ 36317 h 1175569"/>
              <a:gd name="connsiteX1" fmla="*/ 629587 w 959371"/>
              <a:gd name="connsiteY1" fmla="*/ 141248 h 1175569"/>
              <a:gd name="connsiteX2" fmla="*/ 959371 w 959371"/>
              <a:gd name="connsiteY2" fmla="*/ 1175569 h 1175569"/>
            </a:gdLst>
            <a:ahLst/>
            <a:cxnLst>
              <a:cxn ang="0">
                <a:pos x="connsiteX0" y="connsiteY0"/>
              </a:cxn>
              <a:cxn ang="0">
                <a:pos x="connsiteX1" y="connsiteY1"/>
              </a:cxn>
              <a:cxn ang="0">
                <a:pos x="connsiteX2" y="connsiteY2"/>
              </a:cxn>
            </a:cxnLst>
            <a:rect l="l" t="t" r="r" b="b"/>
            <a:pathLst>
              <a:path w="959371" h="1175569">
                <a:moveTo>
                  <a:pt x="0" y="36317"/>
                </a:moveTo>
                <a:cubicBezTo>
                  <a:pt x="234846" y="-6155"/>
                  <a:pt x="469692" y="-48627"/>
                  <a:pt x="629587" y="141248"/>
                </a:cubicBezTo>
                <a:cubicBezTo>
                  <a:pt x="789482" y="331123"/>
                  <a:pt x="874426" y="753346"/>
                  <a:pt x="959371" y="117556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A754F3C8-16D7-4B0C-9464-E519AAA9036C}"/>
              </a:ext>
            </a:extLst>
          </p:cNvPr>
          <p:cNvCxnSpPr>
            <a:endCxn id="26629" idx="1"/>
          </p:cNvCxnSpPr>
          <p:nvPr/>
        </p:nvCxnSpPr>
        <p:spPr>
          <a:xfrm rot="16200000" flipH="1">
            <a:off x="1106211" y="3377922"/>
            <a:ext cx="3807381" cy="838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E7FE28-1554-4357-A210-9E3605543E01}"/>
              </a:ext>
            </a:extLst>
          </p:cNvPr>
          <p:cNvSpPr txBox="1"/>
          <p:nvPr/>
        </p:nvSpPr>
        <p:spPr>
          <a:xfrm>
            <a:off x="6572250" y="5964794"/>
            <a:ext cx="3486150" cy="646331"/>
          </a:xfrm>
          <a:prstGeom prst="rect">
            <a:avLst/>
          </a:prstGeom>
          <a:noFill/>
        </p:spPr>
        <p:txBody>
          <a:bodyPr wrap="square" rtlCol="0">
            <a:spAutoFit/>
          </a:bodyPr>
          <a:lstStyle/>
          <a:p>
            <a:r>
              <a:rPr lang="en-IN" dirty="0">
                <a:solidFill>
                  <a:srgbClr val="00B0F0"/>
                </a:solidFill>
              </a:rPr>
              <a:t>Time taken to move a distance comparable to its size</a:t>
            </a:r>
          </a:p>
        </p:txBody>
      </p:sp>
      <p:sp>
        <p:nvSpPr>
          <p:cNvPr id="17" name="TextBox 16">
            <a:extLst>
              <a:ext uri="{FF2B5EF4-FFF2-40B4-BE49-F238E27FC236}">
                <a16:creationId xmlns:a16="http://schemas.microsoft.com/office/drawing/2014/main" id="{EA0CD263-774D-443F-BE22-E83A2B578B9B}"/>
              </a:ext>
            </a:extLst>
          </p:cNvPr>
          <p:cNvSpPr txBox="1"/>
          <p:nvPr/>
        </p:nvSpPr>
        <p:spPr>
          <a:xfrm>
            <a:off x="2590801" y="2809432"/>
            <a:ext cx="920637" cy="369332"/>
          </a:xfrm>
          <a:prstGeom prst="rect">
            <a:avLst/>
          </a:prstGeom>
          <a:noFill/>
        </p:spPr>
        <p:txBody>
          <a:bodyPr wrap="none" rtlCol="0">
            <a:spAutoFit/>
          </a:bodyPr>
          <a:lstStyle/>
          <a:p>
            <a:r>
              <a:rPr lang="en-IN" i="1" dirty="0" err="1"/>
              <a:t>intertial</a:t>
            </a:r>
            <a:endParaRPr lang="en-US" i="1" dirty="0"/>
          </a:p>
        </p:txBody>
      </p:sp>
      <p:sp>
        <p:nvSpPr>
          <p:cNvPr id="24" name="TextBox 23">
            <a:extLst>
              <a:ext uri="{FF2B5EF4-FFF2-40B4-BE49-F238E27FC236}">
                <a16:creationId xmlns:a16="http://schemas.microsoft.com/office/drawing/2014/main" id="{24CF0325-EC6D-4CCC-9439-D3D3372EC739}"/>
              </a:ext>
            </a:extLst>
          </p:cNvPr>
          <p:cNvSpPr txBox="1"/>
          <p:nvPr/>
        </p:nvSpPr>
        <p:spPr>
          <a:xfrm>
            <a:off x="2584564" y="3470629"/>
            <a:ext cx="851195" cy="369332"/>
          </a:xfrm>
          <a:prstGeom prst="rect">
            <a:avLst/>
          </a:prstGeom>
          <a:noFill/>
        </p:spPr>
        <p:txBody>
          <a:bodyPr wrap="none" rtlCol="0">
            <a:spAutoFit/>
          </a:bodyPr>
          <a:lstStyle/>
          <a:p>
            <a:r>
              <a:rPr lang="en-IN" i="1" dirty="0"/>
              <a:t>viscous</a:t>
            </a:r>
            <a:endParaRPr lang="en-US" i="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1" y="381001"/>
            <a:ext cx="3277397" cy="296703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752601" y="4114801"/>
            <a:ext cx="5248275" cy="20478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01"/>
          <p:cNvPicPr>
            <a:picLocks noChangeAspect="1" noChangeArrowheads="1"/>
          </p:cNvPicPr>
          <p:nvPr/>
        </p:nvPicPr>
        <p:blipFill>
          <a:blip r:embed="rId2"/>
          <a:srcRect/>
          <a:stretch>
            <a:fillRect/>
          </a:stretch>
        </p:blipFill>
        <p:spPr bwMode="auto">
          <a:xfrm>
            <a:off x="3810001" y="381000"/>
            <a:ext cx="4411771" cy="4368800"/>
          </a:xfrm>
          <a:prstGeom prst="rect">
            <a:avLst/>
          </a:prstGeom>
          <a:noFill/>
          <a:ln w="9525">
            <a:noFill/>
            <a:miter lim="800000"/>
            <a:headEnd/>
            <a:tailEnd/>
          </a:ln>
          <a:effectLst/>
        </p:spPr>
      </p:pic>
      <p:sp>
        <p:nvSpPr>
          <p:cNvPr id="5" name="TextBox 4"/>
          <p:cNvSpPr txBox="1"/>
          <p:nvPr/>
        </p:nvSpPr>
        <p:spPr>
          <a:xfrm>
            <a:off x="1524000" y="762001"/>
            <a:ext cx="2972096" cy="646331"/>
          </a:xfrm>
          <a:prstGeom prst="rect">
            <a:avLst/>
          </a:prstGeom>
          <a:noFill/>
        </p:spPr>
        <p:txBody>
          <a:bodyPr wrap="none" rtlCol="0">
            <a:spAutoFit/>
          </a:bodyPr>
          <a:lstStyle/>
          <a:p>
            <a:r>
              <a:rPr lang="en-US" dirty="0" err="1"/>
              <a:t>Chlamydomonus</a:t>
            </a:r>
            <a:r>
              <a:rPr lang="en-US" dirty="0"/>
              <a:t> : 100um/sec</a:t>
            </a:r>
          </a:p>
          <a:p>
            <a:r>
              <a:rPr lang="en-US" dirty="0"/>
              <a:t>(with flagella)</a:t>
            </a:r>
          </a:p>
        </p:txBody>
      </p:sp>
      <p:sp>
        <p:nvSpPr>
          <p:cNvPr id="6" name="TextBox 5"/>
          <p:cNvSpPr txBox="1"/>
          <p:nvPr/>
        </p:nvSpPr>
        <p:spPr>
          <a:xfrm>
            <a:off x="8001000" y="914400"/>
            <a:ext cx="1587550" cy="369332"/>
          </a:xfrm>
          <a:prstGeom prst="rect">
            <a:avLst/>
          </a:prstGeom>
          <a:noFill/>
        </p:spPr>
        <p:txBody>
          <a:bodyPr wrap="none" rtlCol="0">
            <a:spAutoFit/>
          </a:bodyPr>
          <a:lstStyle/>
          <a:p>
            <a:r>
              <a:rPr lang="en-US" dirty="0"/>
              <a:t>Bluegill sunfish</a:t>
            </a:r>
          </a:p>
        </p:txBody>
      </p:sp>
      <p:sp>
        <p:nvSpPr>
          <p:cNvPr id="7" name="TextBox 6"/>
          <p:cNvSpPr txBox="1"/>
          <p:nvPr/>
        </p:nvSpPr>
        <p:spPr>
          <a:xfrm rot="16200000">
            <a:off x="2482820" y="3155980"/>
            <a:ext cx="1347292" cy="369332"/>
          </a:xfrm>
          <a:prstGeom prst="rect">
            <a:avLst/>
          </a:prstGeom>
          <a:noFill/>
        </p:spPr>
        <p:txBody>
          <a:bodyPr wrap="none" rtlCol="0">
            <a:spAutoFit/>
          </a:bodyPr>
          <a:lstStyle/>
          <a:p>
            <a:r>
              <a:rPr lang="en-US" dirty="0"/>
              <a:t>FLOW </a:t>
            </a:r>
            <a:r>
              <a:rPr lang="en-US" dirty="0" err="1"/>
              <a:t>flields</a:t>
            </a:r>
            <a:endParaRPr lang="en-US" dirty="0"/>
          </a:p>
        </p:txBody>
      </p:sp>
      <p:sp>
        <p:nvSpPr>
          <p:cNvPr id="8" name="TextBox 7"/>
          <p:cNvSpPr txBox="1"/>
          <p:nvPr/>
        </p:nvSpPr>
        <p:spPr>
          <a:xfrm>
            <a:off x="2134342" y="4951274"/>
            <a:ext cx="792405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Very different length and velocity scales</a:t>
            </a:r>
          </a:p>
          <a:p>
            <a:pPr marL="285750" indent="-285750">
              <a:buFont typeface="Arial" panose="020B0604020202020204" pitchFamily="34" charset="0"/>
              <a:buChar char="•"/>
            </a:pPr>
            <a:r>
              <a:rPr lang="en-US" dirty="0"/>
              <a:t>Exquisite energetic efficiency – better than man-built vessels</a:t>
            </a:r>
          </a:p>
          <a:p>
            <a:pPr marL="285750" indent="-285750">
              <a:buFont typeface="Arial" panose="020B0604020202020204" pitchFamily="34" charset="0"/>
              <a:buChar char="•"/>
            </a:pPr>
            <a:r>
              <a:rPr lang="en-US" dirty="0"/>
              <a:t>Active </a:t>
            </a:r>
            <a:r>
              <a:rPr lang="en-US" dirty="0" err="1"/>
              <a:t>swimmimg</a:t>
            </a:r>
            <a:r>
              <a:rPr lang="en-US" dirty="0"/>
              <a:t>, chasing prey, avoiding predators – managing fluid dynamics – while competing for limited resources – selectable advantage</a:t>
            </a:r>
          </a:p>
          <a:p>
            <a:pPr marL="285750" indent="-285750">
              <a:buFont typeface="Arial" panose="020B0604020202020204" pitchFamily="34" charset="0"/>
              <a:buChar char="•"/>
            </a:pPr>
            <a:r>
              <a:rPr lang="en-US" dirty="0"/>
              <a:t>Organisms that have left the ocean and carry their own water – require control over the water’s movement as in blood circulation or rising sap in plants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057400" y="1066800"/>
            <a:ext cx="7666506" cy="466725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swimming</a:t>
            </a:r>
          </a:p>
        </p:txBody>
      </p:sp>
      <p:pic>
        <p:nvPicPr>
          <p:cNvPr id="27650" name="Picture 2"/>
          <p:cNvPicPr>
            <a:picLocks noGrp="1" noChangeAspect="1" noChangeArrowheads="1"/>
          </p:cNvPicPr>
          <p:nvPr>
            <p:ph idx="1"/>
          </p:nvPr>
        </p:nvPicPr>
        <p:blipFill>
          <a:blip r:embed="rId3"/>
          <a:srcRect/>
          <a:stretch>
            <a:fillRect/>
          </a:stretch>
        </p:blipFill>
        <p:spPr bwMode="auto">
          <a:xfrm>
            <a:off x="1981200" y="1798846"/>
            <a:ext cx="8229600" cy="412867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2EF6FB-480B-40EC-957C-446386A00869}"/>
              </a:ext>
            </a:extLst>
          </p:cNvPr>
          <p:cNvSpPr/>
          <p:nvPr/>
        </p:nvSpPr>
        <p:spPr>
          <a:xfrm>
            <a:off x="3810000" y="335847"/>
            <a:ext cx="4572000" cy="6186309"/>
          </a:xfrm>
          <a:prstGeom prst="rect">
            <a:avLst/>
          </a:prstGeom>
        </p:spPr>
        <p:txBody>
          <a:bodyPr>
            <a:spAutoFit/>
          </a:bodyPr>
          <a:lstStyle/>
          <a:p>
            <a:r>
              <a:rPr lang="en-IN" i="1" dirty="0">
                <a:solidFill>
                  <a:srgbClr val="000000"/>
                </a:solidFill>
                <a:latin typeface="Times New Roman" panose="02020603050405020304" pitchFamily="18" charset="0"/>
              </a:rPr>
              <a:t>E. coli</a:t>
            </a:r>
            <a:r>
              <a:rPr lang="en-IN" dirty="0">
                <a:solidFill>
                  <a:srgbClr val="000000"/>
                </a:solidFill>
                <a:latin typeface="Times New Roman" panose="02020603050405020304" pitchFamily="18" charset="0"/>
              </a:rPr>
              <a:t> and other peritrichously flagellated bacteria swim by the action of rotary motors (usually two to six) embedded in the cell wall (</a:t>
            </a:r>
            <a:r>
              <a:rPr lang="en-IN" dirty="0">
                <a:solidFill>
                  <a:srgbClr val="642A8F"/>
                </a:solidFill>
                <a:latin typeface="Times New Roman" panose="02020603050405020304" pitchFamily="18" charset="0"/>
                <a:hlinkClick r:id="rId2"/>
              </a:rPr>
              <a:t>2</a:t>
            </a:r>
            <a:r>
              <a:rPr lang="en-IN" dirty="0">
                <a:solidFill>
                  <a:srgbClr val="000000"/>
                </a:solidFill>
                <a:latin typeface="Times New Roman" panose="02020603050405020304" pitchFamily="18" charset="0"/>
              </a:rPr>
              <a:t>). </a:t>
            </a:r>
            <a:r>
              <a:rPr lang="en-IN" dirty="0">
                <a:solidFill>
                  <a:srgbClr val="000000"/>
                </a:solidFill>
                <a:highlight>
                  <a:srgbClr val="FFFF00"/>
                </a:highlight>
                <a:latin typeface="Times New Roman" panose="02020603050405020304" pitchFamily="18" charset="0"/>
              </a:rPr>
              <a:t>The motors rotate counter-clockwise or clockwise, when viewed from behind the cell, </a:t>
            </a:r>
            <a:r>
              <a:rPr lang="en-IN" dirty="0">
                <a:solidFill>
                  <a:srgbClr val="000000"/>
                </a:solidFill>
                <a:latin typeface="Times New Roman" panose="02020603050405020304" pitchFamily="18" charset="0"/>
              </a:rPr>
              <a:t>with each motor driving a long, thin, left-handed helical flagellar filament. If all the motors rotate counter-clockwise in a viscous fluid (e.g., water), the flagella bundle together and propel the bacterial cell forward. This motion is called a “run”. If one or more motors rotate clockwise, the flagella unbundle, and the bacteria tumbles. The forward thrust generated by the flagellar bundle during a run is opposed by the translational viscous drag on the entire cell. Each flagellum (average length, ∼7 </a:t>
            </a:r>
            <a:r>
              <a:rPr lang="en-IN" i="1" dirty="0" err="1">
                <a:solidFill>
                  <a:srgbClr val="000000"/>
                </a:solidFill>
                <a:latin typeface="Times New Roman" panose="02020603050405020304" pitchFamily="18" charset="0"/>
              </a:rPr>
              <a:t>μ</a:t>
            </a:r>
            <a:r>
              <a:rPr lang="en-IN" dirty="0" err="1">
                <a:solidFill>
                  <a:srgbClr val="000000"/>
                </a:solidFill>
                <a:latin typeface="Times New Roman" panose="02020603050405020304" pitchFamily="18" charset="0"/>
              </a:rPr>
              <a:t>m</a:t>
            </a:r>
            <a:r>
              <a:rPr lang="en-IN" dirty="0">
                <a:solidFill>
                  <a:srgbClr val="000000"/>
                </a:solidFill>
                <a:latin typeface="Times New Roman" panose="02020603050405020304" pitchFamily="18" charset="0"/>
              </a:rPr>
              <a:t>) rotates at speeds of ∼100 Hz (</a:t>
            </a:r>
            <a:r>
              <a:rPr lang="en-IN" dirty="0">
                <a:solidFill>
                  <a:srgbClr val="642A8F"/>
                </a:solidFill>
                <a:latin typeface="Times New Roman" panose="02020603050405020304" pitchFamily="18" charset="0"/>
                <a:hlinkClick r:id="rId3"/>
              </a:rPr>
              <a:t>11</a:t>
            </a:r>
            <a:r>
              <a:rPr lang="en-IN" dirty="0">
                <a:solidFill>
                  <a:srgbClr val="000000"/>
                </a:solidFill>
                <a:latin typeface="Times New Roman" panose="02020603050405020304" pitchFamily="18" charset="0"/>
              </a:rPr>
              <a:t>,</a:t>
            </a:r>
            <a:r>
              <a:rPr lang="en-IN" dirty="0">
                <a:solidFill>
                  <a:srgbClr val="642A8F"/>
                </a:solidFill>
                <a:latin typeface="Times New Roman" panose="02020603050405020304" pitchFamily="18" charset="0"/>
                <a:hlinkClick r:id="rId4"/>
              </a:rPr>
              <a:t>12</a:t>
            </a:r>
            <a:r>
              <a:rPr lang="en-IN" dirty="0">
                <a:solidFill>
                  <a:srgbClr val="000000"/>
                </a:solidFill>
                <a:latin typeface="Times New Roman" panose="02020603050405020304" pitchFamily="18" charset="0"/>
              </a:rPr>
              <a:t>) and its counter-clockwise rotation exerts a net torque on the cell body (average length, 2–5 </a:t>
            </a:r>
            <a:r>
              <a:rPr lang="en-IN" i="1" dirty="0" err="1">
                <a:solidFill>
                  <a:srgbClr val="000000"/>
                </a:solidFill>
                <a:latin typeface="Times New Roman" panose="02020603050405020304" pitchFamily="18" charset="0"/>
              </a:rPr>
              <a:t>μ</a:t>
            </a:r>
            <a:r>
              <a:rPr lang="en-IN" dirty="0" err="1">
                <a:solidFill>
                  <a:srgbClr val="000000"/>
                </a:solidFill>
                <a:latin typeface="Times New Roman" panose="02020603050405020304" pitchFamily="18" charset="0"/>
              </a:rPr>
              <a:t>m</a:t>
            </a:r>
            <a:r>
              <a:rPr lang="en-IN" dirty="0">
                <a:solidFill>
                  <a:srgbClr val="000000"/>
                </a:solidFill>
                <a:latin typeface="Times New Roman" panose="02020603050405020304" pitchFamily="18" charset="0"/>
              </a:rPr>
              <a:t>). To balance this torque, the cell body counter-rotates in a clockwise direction (viewed from behind the organism) at speeds of ∼10 Hz (</a:t>
            </a:r>
            <a:r>
              <a:rPr lang="en-IN" dirty="0">
                <a:solidFill>
                  <a:srgbClr val="642A8F"/>
                </a:solidFill>
                <a:latin typeface="Times New Roman" panose="02020603050405020304" pitchFamily="18" charset="0"/>
                <a:hlinkClick r:id="rId5"/>
              </a:rPr>
              <a:t>13</a:t>
            </a:r>
            <a:r>
              <a:rPr lang="en-IN" dirty="0">
                <a:solidFill>
                  <a:srgbClr val="000000"/>
                </a:solidFill>
                <a:latin typeface="Times New Roman" panose="02020603050405020304" pitchFamily="18" charset="0"/>
              </a:rPr>
              <a:t>)</a:t>
            </a:r>
            <a:endParaRPr lang="en-US" dirty="0"/>
          </a:p>
        </p:txBody>
      </p:sp>
    </p:spTree>
    <p:extLst>
      <p:ext uri="{BB962C8B-B14F-4D97-AF65-F5344CB8AC3E}">
        <p14:creationId xmlns:p14="http://schemas.microsoft.com/office/powerpoint/2010/main" val="413006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752600" y="2971801"/>
            <a:ext cx="1435528" cy="3495675"/>
          </a:xfrm>
          <a:prstGeom prst="rect">
            <a:avLst/>
          </a:prstGeom>
          <a:noFill/>
          <a:ln w="9525">
            <a:noFill/>
            <a:miter lim="800000"/>
            <a:headEnd/>
            <a:tailEnd/>
          </a:ln>
          <a:effectLst/>
        </p:spPr>
      </p:pic>
      <p:pic>
        <p:nvPicPr>
          <p:cNvPr id="4" name="Picture 3" descr="figure_12_16.jpg"/>
          <p:cNvPicPr>
            <a:picLocks noChangeAspect="1"/>
          </p:cNvPicPr>
          <p:nvPr/>
        </p:nvPicPr>
        <p:blipFill>
          <a:blip r:embed="rId3"/>
          <a:stretch>
            <a:fillRect/>
          </a:stretch>
        </p:blipFill>
        <p:spPr>
          <a:xfrm>
            <a:off x="2666977" y="1000108"/>
            <a:ext cx="6592737" cy="3357586"/>
          </a:xfrm>
          <a:prstGeom prst="rect">
            <a:avLst/>
          </a:prstGeom>
        </p:spPr>
      </p:pic>
      <p:pic>
        <p:nvPicPr>
          <p:cNvPr id="5" name="Picture 2"/>
          <p:cNvPicPr>
            <a:picLocks noChangeAspect="1" noChangeArrowheads="1"/>
          </p:cNvPicPr>
          <p:nvPr/>
        </p:nvPicPr>
        <p:blipFill>
          <a:blip r:embed="rId4"/>
          <a:srcRect/>
          <a:stretch>
            <a:fillRect/>
          </a:stretch>
        </p:blipFill>
        <p:spPr bwMode="auto">
          <a:xfrm>
            <a:off x="7239008" y="2786058"/>
            <a:ext cx="2185988" cy="438150"/>
          </a:xfrm>
          <a:prstGeom prst="rect">
            <a:avLst/>
          </a:prstGeom>
          <a:noFill/>
          <a:ln w="9525">
            <a:noFill/>
            <a:miter lim="800000"/>
            <a:headEnd/>
            <a:tailEnd/>
          </a:ln>
          <a:effectLst/>
        </p:spPr>
      </p:pic>
      <p:pic>
        <p:nvPicPr>
          <p:cNvPr id="6" name="Picture 3"/>
          <p:cNvPicPr>
            <a:picLocks noChangeAspect="1" noChangeArrowheads="1"/>
          </p:cNvPicPr>
          <p:nvPr/>
        </p:nvPicPr>
        <p:blipFill>
          <a:blip r:embed="rId5"/>
          <a:srcRect/>
          <a:stretch>
            <a:fillRect/>
          </a:stretch>
        </p:blipFill>
        <p:spPr bwMode="auto">
          <a:xfrm>
            <a:off x="3024167" y="2857497"/>
            <a:ext cx="2207821" cy="433387"/>
          </a:xfrm>
          <a:prstGeom prst="rect">
            <a:avLst/>
          </a:prstGeom>
          <a:noFill/>
          <a:ln w="9525">
            <a:noFill/>
            <a:miter lim="800000"/>
            <a:headEnd/>
            <a:tailEnd/>
          </a:ln>
          <a:effectLst/>
        </p:spPr>
      </p:pic>
      <p:pic>
        <p:nvPicPr>
          <p:cNvPr id="7" name="Picture 4"/>
          <p:cNvPicPr>
            <a:picLocks noChangeAspect="1" noChangeArrowheads="1"/>
          </p:cNvPicPr>
          <p:nvPr/>
        </p:nvPicPr>
        <p:blipFill>
          <a:blip r:embed="rId6"/>
          <a:srcRect/>
          <a:stretch>
            <a:fillRect/>
          </a:stretch>
        </p:blipFill>
        <p:spPr bwMode="auto">
          <a:xfrm>
            <a:off x="7310447" y="3286124"/>
            <a:ext cx="1711059" cy="623888"/>
          </a:xfrm>
          <a:prstGeom prst="rect">
            <a:avLst/>
          </a:prstGeom>
          <a:noFill/>
          <a:ln w="9525">
            <a:noFill/>
            <a:miter lim="800000"/>
            <a:headEnd/>
            <a:tailEnd/>
          </a:ln>
          <a:effectLst/>
        </p:spPr>
      </p:pic>
      <p:pic>
        <p:nvPicPr>
          <p:cNvPr id="8" name="Picture 5"/>
          <p:cNvPicPr>
            <a:picLocks noChangeAspect="1" noChangeArrowheads="1"/>
          </p:cNvPicPr>
          <p:nvPr/>
        </p:nvPicPr>
        <p:blipFill>
          <a:blip r:embed="rId7"/>
          <a:srcRect/>
          <a:stretch>
            <a:fillRect/>
          </a:stretch>
        </p:blipFill>
        <p:spPr bwMode="auto">
          <a:xfrm>
            <a:off x="3095604" y="3357562"/>
            <a:ext cx="1295400" cy="590550"/>
          </a:xfrm>
          <a:prstGeom prst="rect">
            <a:avLst/>
          </a:prstGeom>
          <a:noFill/>
          <a:ln w="9525">
            <a:noFill/>
            <a:miter lim="800000"/>
            <a:headEnd/>
            <a:tailEnd/>
          </a:ln>
          <a:effectLst/>
        </p:spPr>
      </p:pic>
      <p:sp>
        <p:nvSpPr>
          <p:cNvPr id="13" name="TextBox 12"/>
          <p:cNvSpPr txBox="1"/>
          <p:nvPr/>
        </p:nvSpPr>
        <p:spPr>
          <a:xfrm>
            <a:off x="2738414" y="357167"/>
            <a:ext cx="4954498" cy="461665"/>
          </a:xfrm>
          <a:prstGeom prst="rect">
            <a:avLst/>
          </a:prstGeom>
          <a:noFill/>
        </p:spPr>
        <p:txBody>
          <a:bodyPr wrap="none" rtlCol="0">
            <a:spAutoFit/>
          </a:bodyPr>
          <a:lstStyle/>
          <a:p>
            <a:r>
              <a:rPr lang="en-IN" sz="2400" b="1" dirty="0"/>
              <a:t>HOW BACTERIA PROPELS FORWARD..</a:t>
            </a:r>
          </a:p>
        </p:txBody>
      </p:sp>
      <p:pic>
        <p:nvPicPr>
          <p:cNvPr id="14" name="Picture 9"/>
          <p:cNvPicPr>
            <a:picLocks noChangeAspect="1" noChangeArrowheads="1"/>
          </p:cNvPicPr>
          <p:nvPr/>
        </p:nvPicPr>
        <p:blipFill>
          <a:blip r:embed="rId8"/>
          <a:srcRect/>
          <a:stretch>
            <a:fillRect/>
          </a:stretch>
        </p:blipFill>
        <p:spPr bwMode="auto">
          <a:xfrm>
            <a:off x="4738678" y="4786322"/>
            <a:ext cx="2780430" cy="566736"/>
          </a:xfrm>
          <a:prstGeom prst="rect">
            <a:avLst/>
          </a:prstGeom>
          <a:noFill/>
          <a:ln w="9525">
            <a:noFill/>
            <a:miter lim="800000"/>
            <a:headEnd/>
            <a:tailEnd/>
          </a:ln>
          <a:effectLst/>
        </p:spPr>
      </p:pic>
      <p:pic>
        <p:nvPicPr>
          <p:cNvPr id="15" name="Picture 11" descr="helix"/>
          <p:cNvPicPr>
            <a:picLocks noChangeAspect="1" noChangeArrowheads="1"/>
          </p:cNvPicPr>
          <p:nvPr/>
        </p:nvPicPr>
        <p:blipFill>
          <a:blip r:embed="rId9"/>
          <a:srcRect/>
          <a:stretch>
            <a:fillRect/>
          </a:stretch>
        </p:blipFill>
        <p:spPr bwMode="auto">
          <a:xfrm>
            <a:off x="9024958" y="214290"/>
            <a:ext cx="1285884" cy="1905400"/>
          </a:xfrm>
          <a:prstGeom prst="rect">
            <a:avLst/>
          </a:prstGeom>
          <a:noFill/>
        </p:spPr>
      </p:pic>
      <p:pic>
        <p:nvPicPr>
          <p:cNvPr id="16" name="Picture 25"/>
          <p:cNvPicPr>
            <a:picLocks noChangeAspect="1" noChangeArrowheads="1"/>
          </p:cNvPicPr>
          <p:nvPr/>
        </p:nvPicPr>
        <p:blipFill>
          <a:blip r:embed="rId10">
            <a:clrChange>
              <a:clrFrom>
                <a:srgbClr val="FFFFFF"/>
              </a:clrFrom>
              <a:clrTo>
                <a:srgbClr val="FFFFFF">
                  <a:alpha val="0"/>
                </a:srgbClr>
              </a:clrTo>
            </a:clrChange>
            <a:biLevel thresh="50000"/>
          </a:blip>
          <a:srcRect/>
          <a:stretch>
            <a:fillRect/>
          </a:stretch>
        </p:blipFill>
        <p:spPr bwMode="auto">
          <a:xfrm>
            <a:off x="6453191" y="1000108"/>
            <a:ext cx="1357307" cy="554988"/>
          </a:xfrm>
          <a:prstGeom prst="rect">
            <a:avLst/>
          </a:prstGeom>
          <a:noFill/>
          <a:ln w="9525">
            <a:noFill/>
            <a:miter lim="800000"/>
            <a:headEnd/>
            <a:tailEnd/>
          </a:ln>
          <a:effectLst/>
        </p:spPr>
      </p:pic>
      <p:sp>
        <p:nvSpPr>
          <p:cNvPr id="17" name="TextBox 16"/>
          <p:cNvSpPr txBox="1"/>
          <p:nvPr/>
        </p:nvSpPr>
        <p:spPr>
          <a:xfrm>
            <a:off x="3881422" y="5715016"/>
            <a:ext cx="6643734" cy="923330"/>
          </a:xfrm>
          <a:prstGeom prst="rect">
            <a:avLst/>
          </a:prstGeom>
          <a:noFill/>
          <a:ln>
            <a:solidFill>
              <a:srgbClr val="FFFF00"/>
            </a:solidFill>
          </a:ln>
        </p:spPr>
        <p:txBody>
          <a:bodyPr wrap="square" rtlCol="0">
            <a:spAutoFit/>
          </a:bodyPr>
          <a:lstStyle/>
          <a:p>
            <a:r>
              <a:rPr lang="en-IN" dirty="0"/>
              <a:t>Filament length L= 10 </a:t>
            </a:r>
            <a:r>
              <a:rPr lang="en-IN" dirty="0">
                <a:sym typeface="Symbol"/>
              </a:rPr>
              <a:t> </a:t>
            </a:r>
            <a:r>
              <a:rPr lang="en-IN" dirty="0"/>
              <a:t>m, D= 0.5 </a:t>
            </a:r>
            <a:r>
              <a:rPr lang="en-IN" dirty="0">
                <a:sym typeface="Symbol"/>
              </a:rPr>
              <a:t> </a:t>
            </a:r>
            <a:r>
              <a:rPr lang="en-IN" dirty="0"/>
              <a:t>m, P=2 </a:t>
            </a:r>
            <a:r>
              <a:rPr lang="en-IN" dirty="0">
                <a:sym typeface="Symbol"/>
              </a:rPr>
              <a:t></a:t>
            </a:r>
            <a:r>
              <a:rPr lang="en-IN" dirty="0"/>
              <a:t>m, f= 100 Hz,</a:t>
            </a:r>
          </a:p>
          <a:p>
            <a:r>
              <a:rPr lang="en-IN" dirty="0"/>
              <a:t> </a:t>
            </a:r>
          </a:p>
          <a:p>
            <a:r>
              <a:rPr lang="en-IN" dirty="0"/>
              <a:t>Assume bacterial to be rod of length 10 </a:t>
            </a:r>
            <a:r>
              <a:rPr lang="en-IN" dirty="0">
                <a:sym typeface="Symbol"/>
              </a:rPr>
              <a:t></a:t>
            </a:r>
            <a:r>
              <a:rPr lang="en-IN" dirty="0"/>
              <a:t>m, V</a:t>
            </a:r>
            <a:r>
              <a:rPr lang="en-IN" baseline="-25000" dirty="0"/>
              <a:t>bacteria</a:t>
            </a:r>
            <a:r>
              <a:rPr lang="en-IN" dirty="0"/>
              <a:t>~30 </a:t>
            </a:r>
            <a:r>
              <a:rPr lang="en-IN" dirty="0">
                <a:sym typeface="Symbol"/>
              </a:rPr>
              <a:t></a:t>
            </a:r>
            <a:r>
              <a:rPr lang="en-IN" dirty="0"/>
              <a:t>m/sec</a:t>
            </a:r>
          </a:p>
        </p:txBody>
      </p:sp>
      <p:pic>
        <p:nvPicPr>
          <p:cNvPr id="18" name="Picture 26"/>
          <p:cNvPicPr>
            <a:picLocks noChangeAspect="1" noChangeArrowheads="1"/>
          </p:cNvPicPr>
          <p:nvPr/>
        </p:nvPicPr>
        <p:blipFill>
          <a:blip r:embed="rId11" cstate="print"/>
          <a:srcRect/>
          <a:stretch>
            <a:fillRect/>
          </a:stretch>
        </p:blipFill>
        <p:spPr bwMode="auto">
          <a:xfrm>
            <a:off x="8096264" y="5072074"/>
            <a:ext cx="544392" cy="357190"/>
          </a:xfrm>
          <a:prstGeom prst="rect">
            <a:avLst/>
          </a:prstGeom>
          <a:noFill/>
          <a:ln w="9525">
            <a:noFill/>
            <a:miter lim="800000"/>
            <a:headEnd/>
            <a:tailEnd/>
          </a:ln>
          <a:effectLst/>
        </p:spPr>
      </p:pic>
      <p:sp>
        <p:nvSpPr>
          <p:cNvPr id="19" name="Freeform 18"/>
          <p:cNvSpPr/>
          <p:nvPr/>
        </p:nvSpPr>
        <p:spPr>
          <a:xfrm>
            <a:off x="6415178" y="5158597"/>
            <a:ext cx="1673525" cy="365185"/>
          </a:xfrm>
          <a:custGeom>
            <a:avLst/>
            <a:gdLst>
              <a:gd name="connsiteX0" fmla="*/ 1673525 w 1673525"/>
              <a:gd name="connsiteY0" fmla="*/ 172529 h 365185"/>
              <a:gd name="connsiteX1" fmla="*/ 301925 w 1673525"/>
              <a:gd name="connsiteY1" fmla="*/ 336430 h 365185"/>
              <a:gd name="connsiteX2" fmla="*/ 0 w 1673525"/>
              <a:gd name="connsiteY2" fmla="*/ 0 h 365185"/>
            </a:gdLst>
            <a:ahLst/>
            <a:cxnLst>
              <a:cxn ang="0">
                <a:pos x="connsiteX0" y="connsiteY0"/>
              </a:cxn>
              <a:cxn ang="0">
                <a:pos x="connsiteX1" y="connsiteY1"/>
              </a:cxn>
              <a:cxn ang="0">
                <a:pos x="connsiteX2" y="connsiteY2"/>
              </a:cxn>
            </a:cxnLst>
            <a:rect l="l" t="t" r="r" b="b"/>
            <a:pathLst>
              <a:path w="1673525" h="365185">
                <a:moveTo>
                  <a:pt x="1673525" y="172529"/>
                </a:moveTo>
                <a:cubicBezTo>
                  <a:pt x="1127185" y="268857"/>
                  <a:pt x="580846" y="365185"/>
                  <a:pt x="301925" y="336430"/>
                </a:cubicBezTo>
                <a:cubicBezTo>
                  <a:pt x="23004" y="307675"/>
                  <a:pt x="11502" y="153837"/>
                  <a:pt x="0" y="0"/>
                </a:cubicBez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Arrow Connector 19"/>
          <p:cNvCxnSpPr/>
          <p:nvPr/>
        </p:nvCxnSpPr>
        <p:spPr>
          <a:xfrm rot="10800000">
            <a:off x="9096396" y="3571876"/>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82149" y="3429001"/>
            <a:ext cx="1026435" cy="276999"/>
          </a:xfrm>
          <a:prstGeom prst="rect">
            <a:avLst/>
          </a:prstGeom>
          <a:noFill/>
        </p:spPr>
        <p:txBody>
          <a:bodyPr wrap="none" rtlCol="0">
            <a:spAutoFit/>
          </a:bodyPr>
          <a:lstStyle/>
          <a:p>
            <a:r>
              <a:rPr lang="en-IN" sz="1200" dirty="0"/>
              <a:t>For a thin rod</a:t>
            </a:r>
          </a:p>
        </p:txBody>
      </p:sp>
      <p:cxnSp>
        <p:nvCxnSpPr>
          <p:cNvPr id="3" name="Straight Connector 2">
            <a:extLst>
              <a:ext uri="{FF2B5EF4-FFF2-40B4-BE49-F238E27FC236}">
                <a16:creationId xmlns:a16="http://schemas.microsoft.com/office/drawing/2014/main" id="{ACB457CE-94AE-422A-BBA0-FDDE8F3E6782}"/>
              </a:ext>
            </a:extLst>
          </p:cNvPr>
          <p:cNvCxnSpPr/>
          <p:nvPr/>
        </p:nvCxnSpPr>
        <p:spPr>
          <a:xfrm>
            <a:off x="6415178" y="4786322"/>
            <a:ext cx="110393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1" y="533400"/>
            <a:ext cx="1133837" cy="369332"/>
          </a:xfrm>
          <a:prstGeom prst="rect">
            <a:avLst/>
          </a:prstGeom>
          <a:noFill/>
        </p:spPr>
        <p:txBody>
          <a:bodyPr wrap="none" rtlCol="0">
            <a:spAutoFit/>
          </a:bodyPr>
          <a:lstStyle/>
          <a:p>
            <a:r>
              <a:rPr lang="en-IN" dirty="0"/>
              <a:t>Directions</a:t>
            </a:r>
          </a:p>
        </p:txBody>
      </p:sp>
      <p:grpSp>
        <p:nvGrpSpPr>
          <p:cNvPr id="35" name="Group 34"/>
          <p:cNvGrpSpPr/>
          <p:nvPr/>
        </p:nvGrpSpPr>
        <p:grpSpPr>
          <a:xfrm>
            <a:off x="5181601" y="533400"/>
            <a:ext cx="4658711" cy="4724400"/>
            <a:chOff x="4332889" y="1371600"/>
            <a:chExt cx="4658711" cy="4724400"/>
          </a:xfrm>
        </p:grpSpPr>
        <p:sp>
          <p:nvSpPr>
            <p:cNvPr id="7" name="Can 6"/>
            <p:cNvSpPr/>
            <p:nvPr/>
          </p:nvSpPr>
          <p:spPr>
            <a:xfrm>
              <a:off x="4332889" y="1371600"/>
              <a:ext cx="2448911" cy="4724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p:cNvCxnSpPr/>
            <p:nvPr/>
          </p:nvCxnSpPr>
          <p:spPr>
            <a:xfrm>
              <a:off x="4953000" y="2362200"/>
              <a:ext cx="0" cy="3657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9000000" flipV="1">
              <a:off x="5243472" y="2702449"/>
              <a:ext cx="0" cy="3240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800000" flipV="1">
              <a:off x="4800600" y="5195888"/>
              <a:ext cx="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1800000">
              <a:off x="4943131" y="2979640"/>
              <a:ext cx="762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rot="-1800000">
              <a:off x="4905034" y="4675089"/>
              <a:ext cx="76200" cy="685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p:cNvCxnSpPr/>
            <p:nvPr/>
          </p:nvCxnSpPr>
          <p:spPr>
            <a:xfrm rot="1800000" flipV="1">
              <a:off x="5105400" y="5212205"/>
              <a:ext cx="0" cy="60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V="1">
              <a:off x="5257800" y="3048000"/>
              <a:ext cx="0" cy="6096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696200" y="2750692"/>
              <a:ext cx="1295400" cy="1211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p:cNvCxnSpPr/>
            <p:nvPr/>
          </p:nvCxnSpPr>
          <p:spPr>
            <a:xfrm rot="10800000" flipV="1">
              <a:off x="7677153" y="3343280"/>
              <a:ext cx="0" cy="6096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67664" y="4191000"/>
              <a:ext cx="636713" cy="369332"/>
            </a:xfrm>
            <a:prstGeom prst="rect">
              <a:avLst/>
            </a:prstGeom>
            <a:noFill/>
          </p:spPr>
          <p:txBody>
            <a:bodyPr wrap="none" rtlCol="0">
              <a:spAutoFit/>
            </a:bodyPr>
            <a:lstStyle/>
            <a:p>
              <a:r>
                <a:rPr lang="en-IN" dirty="0">
                  <a:solidFill>
                    <a:srgbClr val="FFC000"/>
                  </a:solidFill>
                </a:rPr>
                <a:t>CCW</a:t>
              </a:r>
            </a:p>
          </p:txBody>
        </p:sp>
        <p:sp>
          <p:nvSpPr>
            <p:cNvPr id="25" name="TextBox 24"/>
            <p:cNvSpPr txBox="1"/>
            <p:nvPr/>
          </p:nvSpPr>
          <p:spPr>
            <a:xfrm>
              <a:off x="4419600" y="3059668"/>
              <a:ext cx="553357" cy="338554"/>
            </a:xfrm>
            <a:prstGeom prst="rect">
              <a:avLst/>
            </a:prstGeom>
            <a:noFill/>
          </p:spPr>
          <p:txBody>
            <a:bodyPr wrap="none" rtlCol="0">
              <a:spAutoFit/>
            </a:bodyPr>
            <a:lstStyle/>
            <a:p>
              <a:r>
                <a:rPr lang="en-IN" sz="1600" dirty="0"/>
                <a:t>RHH</a:t>
              </a:r>
            </a:p>
          </p:txBody>
        </p:sp>
        <p:sp>
          <p:nvSpPr>
            <p:cNvPr id="26" name="TextBox 25"/>
            <p:cNvSpPr txBox="1"/>
            <p:nvPr/>
          </p:nvSpPr>
          <p:spPr>
            <a:xfrm>
              <a:off x="4419600" y="4873426"/>
              <a:ext cx="527709" cy="338554"/>
            </a:xfrm>
            <a:prstGeom prst="rect">
              <a:avLst/>
            </a:prstGeom>
            <a:noFill/>
          </p:spPr>
          <p:txBody>
            <a:bodyPr wrap="none" rtlCol="0">
              <a:spAutoFit/>
            </a:bodyPr>
            <a:lstStyle/>
            <a:p>
              <a:r>
                <a:rPr lang="en-IN" sz="1600" dirty="0">
                  <a:solidFill>
                    <a:srgbClr val="FF0000"/>
                  </a:solidFill>
                </a:rPr>
                <a:t>LHH</a:t>
              </a:r>
            </a:p>
          </p:txBody>
        </p:sp>
        <p:sp>
          <p:nvSpPr>
            <p:cNvPr id="28" name="TextBox 27"/>
            <p:cNvSpPr txBox="1"/>
            <p:nvPr/>
          </p:nvSpPr>
          <p:spPr>
            <a:xfrm>
              <a:off x="5562600" y="3167064"/>
              <a:ext cx="341760" cy="369332"/>
            </a:xfrm>
            <a:prstGeom prst="rect">
              <a:avLst/>
            </a:prstGeom>
            <a:noFill/>
          </p:spPr>
          <p:txBody>
            <a:bodyPr wrap="none" rtlCol="0">
              <a:spAutoFit/>
            </a:bodyPr>
            <a:lstStyle/>
            <a:p>
              <a:r>
                <a:rPr lang="en-IN" dirty="0">
                  <a:solidFill>
                    <a:srgbClr val="FFC000"/>
                  </a:solidFill>
                </a:rPr>
                <a:t>v </a:t>
              </a:r>
            </a:p>
          </p:txBody>
        </p:sp>
        <p:sp>
          <p:nvSpPr>
            <p:cNvPr id="29" name="TextBox 28"/>
            <p:cNvSpPr txBox="1"/>
            <p:nvPr/>
          </p:nvSpPr>
          <p:spPr>
            <a:xfrm>
              <a:off x="4933952" y="2590800"/>
              <a:ext cx="304892" cy="369332"/>
            </a:xfrm>
            <a:prstGeom prst="rect">
              <a:avLst/>
            </a:prstGeom>
            <a:noFill/>
          </p:spPr>
          <p:txBody>
            <a:bodyPr wrap="none" rtlCol="0">
              <a:spAutoFit/>
            </a:bodyPr>
            <a:lstStyle/>
            <a:p>
              <a:r>
                <a:rPr lang="en-IN" dirty="0">
                  <a:sym typeface="Symbol" panose="05050102010706020507" pitchFamily="18" charset="2"/>
                </a:rPr>
                <a:t></a:t>
              </a:r>
              <a:endParaRPr lang="en-IN" dirty="0"/>
            </a:p>
          </p:txBody>
        </p:sp>
        <p:sp>
          <p:nvSpPr>
            <p:cNvPr id="30" name="TextBox 29"/>
            <p:cNvSpPr txBox="1"/>
            <p:nvPr/>
          </p:nvSpPr>
          <p:spPr>
            <a:xfrm>
              <a:off x="5580217" y="3593068"/>
              <a:ext cx="1648272" cy="369332"/>
            </a:xfrm>
            <a:prstGeom prst="rect">
              <a:avLst/>
            </a:prstGeom>
            <a:noFill/>
          </p:spPr>
          <p:txBody>
            <a:bodyPr wrap="none" rtlCol="0">
              <a:spAutoFit/>
            </a:bodyPr>
            <a:lstStyle/>
            <a:p>
              <a:r>
                <a:rPr lang="en-IN" dirty="0">
                  <a:solidFill>
                    <a:srgbClr val="FFC000"/>
                  </a:solidFill>
                </a:rPr>
                <a:t>F</a:t>
              </a:r>
              <a:r>
                <a:rPr lang="en-IN" baseline="-25000" dirty="0">
                  <a:solidFill>
                    <a:srgbClr val="FFC000"/>
                  </a:solidFill>
                  <a:sym typeface="Symbol" panose="05050102010706020507" pitchFamily="18" charset="2"/>
                </a:rPr>
                <a:t> </a:t>
              </a:r>
              <a:r>
                <a:rPr lang="en-IN" dirty="0">
                  <a:solidFill>
                    <a:srgbClr val="FFC000"/>
                  </a:solidFill>
                </a:rPr>
                <a:t>=4</a:t>
              </a:r>
              <a:r>
                <a:rPr lang="en-IN" dirty="0">
                  <a:solidFill>
                    <a:srgbClr val="FFC000"/>
                  </a:solidFill>
                  <a:sym typeface="Symbol" panose="05050102010706020507" pitchFamily="18" charset="2"/>
                </a:rPr>
                <a:t></a:t>
              </a:r>
              <a:r>
                <a:rPr lang="en-IN" dirty="0" err="1">
                  <a:solidFill>
                    <a:srgbClr val="FFC000"/>
                  </a:solidFill>
                </a:rPr>
                <a:t>lvcos</a:t>
              </a:r>
              <a:r>
                <a:rPr lang="en-IN" dirty="0">
                  <a:solidFill>
                    <a:srgbClr val="FFC000"/>
                  </a:solidFill>
                </a:rPr>
                <a:t>(</a:t>
              </a:r>
              <a:r>
                <a:rPr lang="en-IN" dirty="0">
                  <a:solidFill>
                    <a:srgbClr val="FFC000"/>
                  </a:solidFill>
                  <a:sym typeface="Symbol" panose="05050102010706020507" pitchFamily="18" charset="2"/>
                </a:rPr>
                <a:t></a:t>
              </a:r>
              <a:r>
                <a:rPr lang="en-IN" dirty="0">
                  <a:solidFill>
                    <a:srgbClr val="FFC000"/>
                  </a:solidFill>
                </a:rPr>
                <a:t>)</a:t>
              </a:r>
            </a:p>
          </p:txBody>
        </p:sp>
        <p:sp>
          <p:nvSpPr>
            <p:cNvPr id="31" name="TextBox 30"/>
            <p:cNvSpPr txBox="1"/>
            <p:nvPr/>
          </p:nvSpPr>
          <p:spPr>
            <a:xfrm>
              <a:off x="5357809" y="2406134"/>
              <a:ext cx="867545" cy="369332"/>
            </a:xfrm>
            <a:prstGeom prst="rect">
              <a:avLst/>
            </a:prstGeom>
            <a:noFill/>
          </p:spPr>
          <p:txBody>
            <a:bodyPr wrap="none" rtlCol="0">
              <a:spAutoFit/>
            </a:bodyPr>
            <a:lstStyle/>
            <a:p>
              <a:r>
                <a:rPr lang="en-IN" dirty="0">
                  <a:solidFill>
                    <a:srgbClr val="FFC000"/>
                  </a:solidFill>
                </a:rPr>
                <a:t>v sin(</a:t>
              </a:r>
              <a:r>
                <a:rPr lang="en-IN" dirty="0">
                  <a:solidFill>
                    <a:srgbClr val="FFC000"/>
                  </a:solidFill>
                  <a:sym typeface="Symbol" panose="05050102010706020507" pitchFamily="18" charset="2"/>
                </a:rPr>
                <a:t></a:t>
              </a:r>
              <a:r>
                <a:rPr lang="en-IN" dirty="0">
                  <a:solidFill>
                    <a:srgbClr val="FFC000"/>
                  </a:solidFill>
                </a:rPr>
                <a:t>)</a:t>
              </a:r>
            </a:p>
          </p:txBody>
        </p:sp>
        <p:cxnSp>
          <p:nvCxnSpPr>
            <p:cNvPr id="33" name="Straight Arrow Connector 32"/>
            <p:cNvCxnSpPr>
              <a:cxnSpLocks/>
            </p:cNvCxnSpPr>
            <p:nvPr/>
          </p:nvCxnSpPr>
          <p:spPr>
            <a:xfrm flipH="1" flipV="1">
              <a:off x="4409089" y="2971800"/>
              <a:ext cx="576948" cy="4684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334000" y="2133600"/>
              <a:ext cx="1571841" cy="369332"/>
            </a:xfrm>
            <a:prstGeom prst="rect">
              <a:avLst/>
            </a:prstGeom>
            <a:noFill/>
          </p:spPr>
          <p:txBody>
            <a:bodyPr wrap="none" rtlCol="0">
              <a:spAutoFit/>
            </a:bodyPr>
            <a:lstStyle/>
            <a:p>
              <a:r>
                <a:rPr lang="en-IN" dirty="0">
                  <a:solidFill>
                    <a:srgbClr val="FFC000"/>
                  </a:solidFill>
                </a:rPr>
                <a:t>F</a:t>
              </a:r>
              <a:r>
                <a:rPr lang="en-IN" baseline="-25000" dirty="0">
                  <a:solidFill>
                    <a:srgbClr val="FFC000"/>
                  </a:solidFill>
                </a:rPr>
                <a:t>II </a:t>
              </a:r>
              <a:r>
                <a:rPr lang="en-IN" dirty="0">
                  <a:solidFill>
                    <a:srgbClr val="FFC000"/>
                  </a:solidFill>
                </a:rPr>
                <a:t>=2</a:t>
              </a:r>
              <a:r>
                <a:rPr lang="en-IN" dirty="0">
                  <a:solidFill>
                    <a:srgbClr val="FFC000"/>
                  </a:solidFill>
                  <a:sym typeface="Symbol" panose="05050102010706020507" pitchFamily="18" charset="2"/>
                </a:rPr>
                <a:t></a:t>
              </a:r>
              <a:r>
                <a:rPr lang="en-IN" dirty="0" err="1">
                  <a:solidFill>
                    <a:srgbClr val="FFC000"/>
                  </a:solidFill>
                </a:rPr>
                <a:t>lvsin</a:t>
              </a:r>
              <a:r>
                <a:rPr lang="en-IN" dirty="0">
                  <a:solidFill>
                    <a:srgbClr val="FFC000"/>
                  </a:solidFill>
                </a:rPr>
                <a:t>(</a:t>
              </a:r>
              <a:r>
                <a:rPr lang="en-IN" dirty="0">
                  <a:solidFill>
                    <a:srgbClr val="FFC000"/>
                  </a:solidFill>
                  <a:sym typeface="Symbol" panose="05050102010706020507" pitchFamily="18" charset="2"/>
                </a:rPr>
                <a:t></a:t>
              </a:r>
              <a:r>
                <a:rPr lang="en-IN" dirty="0">
                  <a:solidFill>
                    <a:srgbClr val="FFC000"/>
                  </a:solidFill>
                </a:rPr>
                <a:t>)</a:t>
              </a:r>
            </a:p>
          </p:txBody>
        </p:sp>
      </p:grpSp>
      <p:sp>
        <p:nvSpPr>
          <p:cNvPr id="2" name="TextBox 1">
            <a:extLst>
              <a:ext uri="{FF2B5EF4-FFF2-40B4-BE49-F238E27FC236}">
                <a16:creationId xmlns:a16="http://schemas.microsoft.com/office/drawing/2014/main" id="{455BD6D5-5903-40F0-B3DD-9E9D6F170109}"/>
              </a:ext>
            </a:extLst>
          </p:cNvPr>
          <p:cNvSpPr txBox="1"/>
          <p:nvPr/>
        </p:nvSpPr>
        <p:spPr>
          <a:xfrm>
            <a:off x="6888378" y="4724400"/>
            <a:ext cx="503023" cy="369332"/>
          </a:xfrm>
          <a:prstGeom prst="rect">
            <a:avLst/>
          </a:prstGeom>
          <a:noFill/>
        </p:spPr>
        <p:txBody>
          <a:bodyPr wrap="none" rtlCol="0">
            <a:spAutoFit/>
          </a:bodyPr>
          <a:lstStyle/>
          <a:p>
            <a:r>
              <a:rPr lang="en-IN" dirty="0"/>
              <a:t>top</a:t>
            </a:r>
            <a:endParaRPr lang="en-US" dirty="0"/>
          </a:p>
        </p:txBody>
      </p:sp>
      <p:cxnSp>
        <p:nvCxnSpPr>
          <p:cNvPr id="27" name="Straight Arrow Connector 26">
            <a:extLst>
              <a:ext uri="{FF2B5EF4-FFF2-40B4-BE49-F238E27FC236}">
                <a16:creationId xmlns:a16="http://schemas.microsoft.com/office/drawing/2014/main" id="{CB2E5E1F-80DA-4823-B658-88A72AD60610}"/>
              </a:ext>
            </a:extLst>
          </p:cNvPr>
          <p:cNvCxnSpPr>
            <a:cxnSpLocks/>
          </p:cNvCxnSpPr>
          <p:nvPr/>
        </p:nvCxnSpPr>
        <p:spPr>
          <a:xfrm flipH="1">
            <a:off x="5181600" y="4191000"/>
            <a:ext cx="60960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060D456-5262-40FC-A4DC-648A1F9B31C4}"/>
              </a:ext>
            </a:extLst>
          </p:cNvPr>
          <p:cNvSpPr txBox="1"/>
          <p:nvPr/>
        </p:nvSpPr>
        <p:spPr>
          <a:xfrm>
            <a:off x="4724400" y="3974068"/>
            <a:ext cx="341760" cy="369332"/>
          </a:xfrm>
          <a:prstGeom prst="rect">
            <a:avLst/>
          </a:prstGeom>
          <a:noFill/>
        </p:spPr>
        <p:txBody>
          <a:bodyPr wrap="none" rtlCol="0">
            <a:spAutoFit/>
          </a:bodyPr>
          <a:lstStyle/>
          <a:p>
            <a:r>
              <a:rPr lang="en-IN" dirty="0">
                <a:solidFill>
                  <a:srgbClr val="FFC000"/>
                </a:solidFill>
              </a:rPr>
              <a:t>v </a:t>
            </a:r>
          </a:p>
        </p:txBody>
      </p:sp>
      <p:cxnSp>
        <p:nvCxnSpPr>
          <p:cNvPr id="36" name="Straight Arrow Connector 35">
            <a:extLst>
              <a:ext uri="{FF2B5EF4-FFF2-40B4-BE49-F238E27FC236}">
                <a16:creationId xmlns:a16="http://schemas.microsoft.com/office/drawing/2014/main" id="{C6D8C4DC-81F9-4C7B-886E-C06C4FBEABBF}"/>
              </a:ext>
            </a:extLst>
          </p:cNvPr>
          <p:cNvCxnSpPr>
            <a:cxnSpLocks/>
          </p:cNvCxnSpPr>
          <p:nvPr/>
        </p:nvCxnSpPr>
        <p:spPr>
          <a:xfrm flipV="1">
            <a:off x="5806190" y="3675262"/>
            <a:ext cx="810212" cy="52491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937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1" y="533400"/>
            <a:ext cx="1133837" cy="369332"/>
          </a:xfrm>
          <a:prstGeom prst="rect">
            <a:avLst/>
          </a:prstGeom>
          <a:noFill/>
        </p:spPr>
        <p:txBody>
          <a:bodyPr wrap="none" rtlCol="0">
            <a:spAutoFit/>
          </a:bodyPr>
          <a:lstStyle/>
          <a:p>
            <a:r>
              <a:rPr lang="en-IN" dirty="0"/>
              <a:t>Directions</a:t>
            </a:r>
          </a:p>
        </p:txBody>
      </p:sp>
      <p:grpSp>
        <p:nvGrpSpPr>
          <p:cNvPr id="3" name="Group 2">
            <a:extLst>
              <a:ext uri="{FF2B5EF4-FFF2-40B4-BE49-F238E27FC236}">
                <a16:creationId xmlns:a16="http://schemas.microsoft.com/office/drawing/2014/main" id="{08B53834-E129-42AD-87C9-D516310B6171}"/>
              </a:ext>
            </a:extLst>
          </p:cNvPr>
          <p:cNvGrpSpPr/>
          <p:nvPr/>
        </p:nvGrpSpPr>
        <p:grpSpPr>
          <a:xfrm rot="16200000">
            <a:off x="3635483" y="-652956"/>
            <a:ext cx="5115911" cy="7097112"/>
            <a:chOff x="3200400" y="-1741874"/>
            <a:chExt cx="5115911" cy="7097112"/>
          </a:xfrm>
        </p:grpSpPr>
        <p:grpSp>
          <p:nvGrpSpPr>
            <p:cNvPr id="35" name="Group 34"/>
            <p:cNvGrpSpPr/>
            <p:nvPr/>
          </p:nvGrpSpPr>
          <p:grpSpPr>
            <a:xfrm>
              <a:off x="3643236" y="-1741874"/>
              <a:ext cx="4673075" cy="7097112"/>
              <a:chOff x="4318525" y="-903674"/>
              <a:chExt cx="4673075" cy="7097112"/>
            </a:xfrm>
          </p:grpSpPr>
          <p:sp>
            <p:nvSpPr>
              <p:cNvPr id="7" name="Can 6"/>
              <p:cNvSpPr/>
              <p:nvPr/>
            </p:nvSpPr>
            <p:spPr>
              <a:xfrm>
                <a:off x="4318525" y="-903674"/>
                <a:ext cx="2448911" cy="7097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p:cNvCxnSpPr/>
              <p:nvPr/>
            </p:nvCxnSpPr>
            <p:spPr>
              <a:xfrm>
                <a:off x="4953000" y="2362200"/>
                <a:ext cx="0" cy="3657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9000000" flipV="1">
                <a:off x="5243472" y="2702449"/>
                <a:ext cx="0" cy="3240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800000" flipV="1">
                <a:off x="4800600" y="5195888"/>
                <a:ext cx="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1800000">
                <a:off x="4943131" y="2979640"/>
                <a:ext cx="762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rot="-1800000">
                <a:off x="4905034" y="4675089"/>
                <a:ext cx="76200" cy="685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7" name="Straight Arrow Connector 16"/>
              <p:cNvCxnSpPr/>
              <p:nvPr/>
            </p:nvCxnSpPr>
            <p:spPr>
              <a:xfrm rot="1800000" flipV="1">
                <a:off x="5105400" y="5212205"/>
                <a:ext cx="0" cy="60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V="1">
                <a:off x="5257800" y="3048000"/>
                <a:ext cx="0" cy="6096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696200" y="2750692"/>
                <a:ext cx="1295400" cy="1211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p:cNvCxnSpPr/>
              <p:nvPr/>
            </p:nvCxnSpPr>
            <p:spPr>
              <a:xfrm rot="10800000" flipV="1">
                <a:off x="7677153" y="3343280"/>
                <a:ext cx="0" cy="6096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67664" y="4191000"/>
                <a:ext cx="636713" cy="369332"/>
              </a:xfrm>
              <a:prstGeom prst="rect">
                <a:avLst/>
              </a:prstGeom>
              <a:noFill/>
            </p:spPr>
            <p:txBody>
              <a:bodyPr wrap="none" rtlCol="0">
                <a:spAutoFit/>
              </a:bodyPr>
              <a:lstStyle/>
              <a:p>
                <a:r>
                  <a:rPr lang="en-IN" dirty="0">
                    <a:solidFill>
                      <a:srgbClr val="FFC000"/>
                    </a:solidFill>
                  </a:rPr>
                  <a:t>CCW</a:t>
                </a:r>
              </a:p>
            </p:txBody>
          </p:sp>
          <p:sp>
            <p:nvSpPr>
              <p:cNvPr id="25" name="TextBox 24"/>
              <p:cNvSpPr txBox="1"/>
              <p:nvPr/>
            </p:nvSpPr>
            <p:spPr>
              <a:xfrm>
                <a:off x="4419600" y="3059668"/>
                <a:ext cx="553357" cy="338554"/>
              </a:xfrm>
              <a:prstGeom prst="rect">
                <a:avLst/>
              </a:prstGeom>
              <a:noFill/>
            </p:spPr>
            <p:txBody>
              <a:bodyPr wrap="none" rtlCol="0">
                <a:spAutoFit/>
              </a:bodyPr>
              <a:lstStyle/>
              <a:p>
                <a:r>
                  <a:rPr lang="en-IN" sz="1600" dirty="0"/>
                  <a:t>RHH</a:t>
                </a:r>
              </a:p>
            </p:txBody>
          </p:sp>
          <p:sp>
            <p:nvSpPr>
              <p:cNvPr id="26" name="TextBox 25"/>
              <p:cNvSpPr txBox="1"/>
              <p:nvPr/>
            </p:nvSpPr>
            <p:spPr>
              <a:xfrm>
                <a:off x="4419600" y="4873426"/>
                <a:ext cx="527709" cy="338554"/>
              </a:xfrm>
              <a:prstGeom prst="rect">
                <a:avLst/>
              </a:prstGeom>
              <a:noFill/>
            </p:spPr>
            <p:txBody>
              <a:bodyPr wrap="none" rtlCol="0">
                <a:spAutoFit/>
              </a:bodyPr>
              <a:lstStyle/>
              <a:p>
                <a:r>
                  <a:rPr lang="en-IN" sz="1600" dirty="0">
                    <a:solidFill>
                      <a:srgbClr val="FF0000"/>
                    </a:solidFill>
                  </a:rPr>
                  <a:t>LHH</a:t>
                </a:r>
              </a:p>
            </p:txBody>
          </p:sp>
          <p:sp>
            <p:nvSpPr>
              <p:cNvPr id="28" name="TextBox 27"/>
              <p:cNvSpPr txBox="1"/>
              <p:nvPr/>
            </p:nvSpPr>
            <p:spPr>
              <a:xfrm>
                <a:off x="5562600" y="3167064"/>
                <a:ext cx="341760" cy="369332"/>
              </a:xfrm>
              <a:prstGeom prst="rect">
                <a:avLst/>
              </a:prstGeom>
              <a:noFill/>
            </p:spPr>
            <p:txBody>
              <a:bodyPr wrap="none" rtlCol="0">
                <a:spAutoFit/>
              </a:bodyPr>
              <a:lstStyle/>
              <a:p>
                <a:r>
                  <a:rPr lang="en-IN" dirty="0">
                    <a:solidFill>
                      <a:srgbClr val="FFC000"/>
                    </a:solidFill>
                  </a:rPr>
                  <a:t>v </a:t>
                </a:r>
              </a:p>
            </p:txBody>
          </p:sp>
          <p:sp>
            <p:nvSpPr>
              <p:cNvPr id="29" name="TextBox 28"/>
              <p:cNvSpPr txBox="1"/>
              <p:nvPr/>
            </p:nvSpPr>
            <p:spPr>
              <a:xfrm>
                <a:off x="4933952" y="2590800"/>
                <a:ext cx="304892" cy="369332"/>
              </a:xfrm>
              <a:prstGeom prst="rect">
                <a:avLst/>
              </a:prstGeom>
              <a:noFill/>
            </p:spPr>
            <p:txBody>
              <a:bodyPr wrap="none" rtlCol="0">
                <a:spAutoFit/>
              </a:bodyPr>
              <a:lstStyle/>
              <a:p>
                <a:r>
                  <a:rPr lang="en-IN" dirty="0">
                    <a:sym typeface="Symbol" panose="05050102010706020507" pitchFamily="18" charset="2"/>
                  </a:rPr>
                  <a:t></a:t>
                </a:r>
                <a:endParaRPr lang="en-IN" dirty="0"/>
              </a:p>
            </p:txBody>
          </p:sp>
          <p:sp>
            <p:nvSpPr>
              <p:cNvPr id="30" name="TextBox 29"/>
              <p:cNvSpPr txBox="1"/>
              <p:nvPr/>
            </p:nvSpPr>
            <p:spPr>
              <a:xfrm>
                <a:off x="5580217" y="3593068"/>
                <a:ext cx="1648272" cy="369332"/>
              </a:xfrm>
              <a:prstGeom prst="rect">
                <a:avLst/>
              </a:prstGeom>
              <a:noFill/>
            </p:spPr>
            <p:txBody>
              <a:bodyPr wrap="none" rtlCol="0">
                <a:spAutoFit/>
              </a:bodyPr>
              <a:lstStyle/>
              <a:p>
                <a:r>
                  <a:rPr lang="en-IN" dirty="0">
                    <a:solidFill>
                      <a:srgbClr val="FFC000"/>
                    </a:solidFill>
                  </a:rPr>
                  <a:t>F</a:t>
                </a:r>
                <a:r>
                  <a:rPr lang="en-IN" baseline="-25000" dirty="0">
                    <a:solidFill>
                      <a:srgbClr val="FFC000"/>
                    </a:solidFill>
                    <a:sym typeface="Symbol" panose="05050102010706020507" pitchFamily="18" charset="2"/>
                  </a:rPr>
                  <a:t> </a:t>
                </a:r>
                <a:r>
                  <a:rPr lang="en-IN" dirty="0">
                    <a:solidFill>
                      <a:srgbClr val="FFC000"/>
                    </a:solidFill>
                  </a:rPr>
                  <a:t>=4</a:t>
                </a:r>
                <a:r>
                  <a:rPr lang="en-IN" dirty="0">
                    <a:solidFill>
                      <a:srgbClr val="FFC000"/>
                    </a:solidFill>
                    <a:sym typeface="Symbol" panose="05050102010706020507" pitchFamily="18" charset="2"/>
                  </a:rPr>
                  <a:t></a:t>
                </a:r>
                <a:r>
                  <a:rPr lang="en-IN" dirty="0" err="1">
                    <a:solidFill>
                      <a:srgbClr val="FFC000"/>
                    </a:solidFill>
                  </a:rPr>
                  <a:t>lvcos</a:t>
                </a:r>
                <a:r>
                  <a:rPr lang="en-IN" dirty="0">
                    <a:solidFill>
                      <a:srgbClr val="FFC000"/>
                    </a:solidFill>
                  </a:rPr>
                  <a:t>(</a:t>
                </a:r>
                <a:r>
                  <a:rPr lang="en-IN" dirty="0">
                    <a:solidFill>
                      <a:srgbClr val="FFC000"/>
                    </a:solidFill>
                    <a:sym typeface="Symbol" panose="05050102010706020507" pitchFamily="18" charset="2"/>
                  </a:rPr>
                  <a:t></a:t>
                </a:r>
                <a:r>
                  <a:rPr lang="en-IN" dirty="0">
                    <a:solidFill>
                      <a:srgbClr val="FFC000"/>
                    </a:solidFill>
                  </a:rPr>
                  <a:t>)</a:t>
                </a:r>
              </a:p>
            </p:txBody>
          </p:sp>
          <p:sp>
            <p:nvSpPr>
              <p:cNvPr id="31" name="TextBox 30"/>
              <p:cNvSpPr txBox="1"/>
              <p:nvPr/>
            </p:nvSpPr>
            <p:spPr>
              <a:xfrm>
                <a:off x="5357809" y="2406134"/>
                <a:ext cx="867545" cy="369332"/>
              </a:xfrm>
              <a:prstGeom prst="rect">
                <a:avLst/>
              </a:prstGeom>
              <a:noFill/>
            </p:spPr>
            <p:txBody>
              <a:bodyPr wrap="none" rtlCol="0">
                <a:spAutoFit/>
              </a:bodyPr>
              <a:lstStyle/>
              <a:p>
                <a:r>
                  <a:rPr lang="en-IN" dirty="0">
                    <a:solidFill>
                      <a:srgbClr val="FFC000"/>
                    </a:solidFill>
                  </a:rPr>
                  <a:t>v sin(</a:t>
                </a:r>
                <a:r>
                  <a:rPr lang="en-IN" dirty="0">
                    <a:solidFill>
                      <a:srgbClr val="FFC000"/>
                    </a:solidFill>
                    <a:sym typeface="Symbol" panose="05050102010706020507" pitchFamily="18" charset="2"/>
                  </a:rPr>
                  <a:t></a:t>
                </a:r>
                <a:r>
                  <a:rPr lang="en-IN" dirty="0">
                    <a:solidFill>
                      <a:srgbClr val="FFC000"/>
                    </a:solidFill>
                  </a:rPr>
                  <a:t>)</a:t>
                </a:r>
              </a:p>
            </p:txBody>
          </p:sp>
          <p:cxnSp>
            <p:nvCxnSpPr>
              <p:cNvPr id="33" name="Straight Arrow Connector 32"/>
              <p:cNvCxnSpPr>
                <a:cxnSpLocks/>
              </p:cNvCxnSpPr>
              <p:nvPr/>
            </p:nvCxnSpPr>
            <p:spPr>
              <a:xfrm flipH="1" flipV="1">
                <a:off x="4409089" y="2971800"/>
                <a:ext cx="576948" cy="4684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334000" y="2133600"/>
                <a:ext cx="1571841" cy="369332"/>
              </a:xfrm>
              <a:prstGeom prst="rect">
                <a:avLst/>
              </a:prstGeom>
              <a:noFill/>
            </p:spPr>
            <p:txBody>
              <a:bodyPr wrap="none" rtlCol="0">
                <a:spAutoFit/>
              </a:bodyPr>
              <a:lstStyle/>
              <a:p>
                <a:r>
                  <a:rPr lang="en-IN" dirty="0">
                    <a:solidFill>
                      <a:srgbClr val="FFC000"/>
                    </a:solidFill>
                  </a:rPr>
                  <a:t>F</a:t>
                </a:r>
                <a:r>
                  <a:rPr lang="en-IN" baseline="-25000" dirty="0">
                    <a:solidFill>
                      <a:srgbClr val="FFC000"/>
                    </a:solidFill>
                  </a:rPr>
                  <a:t>II </a:t>
                </a:r>
                <a:r>
                  <a:rPr lang="en-IN" dirty="0">
                    <a:solidFill>
                      <a:srgbClr val="FFC000"/>
                    </a:solidFill>
                  </a:rPr>
                  <a:t>=2</a:t>
                </a:r>
                <a:r>
                  <a:rPr lang="en-IN" dirty="0">
                    <a:solidFill>
                      <a:srgbClr val="FFC000"/>
                    </a:solidFill>
                    <a:sym typeface="Symbol" panose="05050102010706020507" pitchFamily="18" charset="2"/>
                  </a:rPr>
                  <a:t></a:t>
                </a:r>
                <a:r>
                  <a:rPr lang="en-IN" dirty="0" err="1">
                    <a:solidFill>
                      <a:srgbClr val="FFC000"/>
                    </a:solidFill>
                  </a:rPr>
                  <a:t>lvsin</a:t>
                </a:r>
                <a:r>
                  <a:rPr lang="en-IN" dirty="0">
                    <a:solidFill>
                      <a:srgbClr val="FFC000"/>
                    </a:solidFill>
                  </a:rPr>
                  <a:t>(</a:t>
                </a:r>
                <a:r>
                  <a:rPr lang="en-IN" dirty="0">
                    <a:solidFill>
                      <a:srgbClr val="FFC000"/>
                    </a:solidFill>
                    <a:sym typeface="Symbol" panose="05050102010706020507" pitchFamily="18" charset="2"/>
                  </a:rPr>
                  <a:t></a:t>
                </a:r>
                <a:r>
                  <a:rPr lang="en-IN" dirty="0">
                    <a:solidFill>
                      <a:srgbClr val="FFC000"/>
                    </a:solidFill>
                  </a:rPr>
                  <a:t>)</a:t>
                </a:r>
              </a:p>
            </p:txBody>
          </p:sp>
        </p:grpSp>
        <p:sp>
          <p:nvSpPr>
            <p:cNvPr id="2" name="TextBox 1">
              <a:extLst>
                <a:ext uri="{FF2B5EF4-FFF2-40B4-BE49-F238E27FC236}">
                  <a16:creationId xmlns:a16="http://schemas.microsoft.com/office/drawing/2014/main" id="{455BD6D5-5903-40F0-B3DD-9E9D6F170109}"/>
                </a:ext>
              </a:extLst>
            </p:cNvPr>
            <p:cNvSpPr txBox="1"/>
            <p:nvPr/>
          </p:nvSpPr>
          <p:spPr>
            <a:xfrm>
              <a:off x="5364377" y="4724400"/>
              <a:ext cx="503023" cy="369332"/>
            </a:xfrm>
            <a:prstGeom prst="rect">
              <a:avLst/>
            </a:prstGeom>
            <a:noFill/>
          </p:spPr>
          <p:txBody>
            <a:bodyPr wrap="none" rtlCol="0">
              <a:spAutoFit/>
            </a:bodyPr>
            <a:lstStyle/>
            <a:p>
              <a:r>
                <a:rPr lang="en-IN" dirty="0"/>
                <a:t>top</a:t>
              </a:r>
              <a:endParaRPr lang="en-US" dirty="0"/>
            </a:p>
          </p:txBody>
        </p:sp>
        <p:cxnSp>
          <p:nvCxnSpPr>
            <p:cNvPr id="27" name="Straight Arrow Connector 26">
              <a:extLst>
                <a:ext uri="{FF2B5EF4-FFF2-40B4-BE49-F238E27FC236}">
                  <a16:creationId xmlns:a16="http://schemas.microsoft.com/office/drawing/2014/main" id="{CB2E5E1F-80DA-4823-B658-88A72AD60610}"/>
                </a:ext>
              </a:extLst>
            </p:cNvPr>
            <p:cNvCxnSpPr>
              <a:cxnSpLocks/>
            </p:cNvCxnSpPr>
            <p:nvPr/>
          </p:nvCxnSpPr>
          <p:spPr>
            <a:xfrm flipH="1">
              <a:off x="3657600" y="4191000"/>
              <a:ext cx="60960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060D456-5262-40FC-A4DC-648A1F9B31C4}"/>
                </a:ext>
              </a:extLst>
            </p:cNvPr>
            <p:cNvSpPr txBox="1"/>
            <p:nvPr/>
          </p:nvSpPr>
          <p:spPr>
            <a:xfrm>
              <a:off x="3200400" y="3974068"/>
              <a:ext cx="341760" cy="369332"/>
            </a:xfrm>
            <a:prstGeom prst="rect">
              <a:avLst/>
            </a:prstGeom>
            <a:noFill/>
          </p:spPr>
          <p:txBody>
            <a:bodyPr wrap="none" rtlCol="0">
              <a:spAutoFit/>
            </a:bodyPr>
            <a:lstStyle/>
            <a:p>
              <a:r>
                <a:rPr lang="en-IN" dirty="0">
                  <a:solidFill>
                    <a:srgbClr val="FFC000"/>
                  </a:solidFill>
                </a:rPr>
                <a:t>v </a:t>
              </a:r>
            </a:p>
          </p:txBody>
        </p:sp>
        <p:cxnSp>
          <p:nvCxnSpPr>
            <p:cNvPr id="36" name="Straight Arrow Connector 35">
              <a:extLst>
                <a:ext uri="{FF2B5EF4-FFF2-40B4-BE49-F238E27FC236}">
                  <a16:creationId xmlns:a16="http://schemas.microsoft.com/office/drawing/2014/main" id="{C6D8C4DC-81F9-4C7B-886E-C06C4FBEABBF}"/>
                </a:ext>
              </a:extLst>
            </p:cNvPr>
            <p:cNvCxnSpPr>
              <a:cxnSpLocks/>
            </p:cNvCxnSpPr>
            <p:nvPr/>
          </p:nvCxnSpPr>
          <p:spPr>
            <a:xfrm flipV="1">
              <a:off x="4282190" y="3675262"/>
              <a:ext cx="810212" cy="52491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8B4A6110-B27F-4972-815A-12F9C9849828}"/>
              </a:ext>
            </a:extLst>
          </p:cNvPr>
          <p:cNvCxnSpPr/>
          <p:nvPr/>
        </p:nvCxnSpPr>
        <p:spPr>
          <a:xfrm rot="16200000">
            <a:off x="7815756" y="1920227"/>
            <a:ext cx="0" cy="3657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ECDACA5-BA01-4D58-A2AD-C9B9867DA252}"/>
              </a:ext>
            </a:extLst>
          </p:cNvPr>
          <p:cNvSpPr/>
          <p:nvPr/>
        </p:nvSpPr>
        <p:spPr>
          <a:xfrm rot="7200000" flipV="1">
            <a:off x="5606255" y="3409052"/>
            <a:ext cx="45719" cy="685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Freeform: Shape 4">
            <a:extLst>
              <a:ext uri="{FF2B5EF4-FFF2-40B4-BE49-F238E27FC236}">
                <a16:creationId xmlns:a16="http://schemas.microsoft.com/office/drawing/2014/main" id="{D9B565D3-9010-4740-90E1-C2A4495B91AC}"/>
              </a:ext>
            </a:extLst>
          </p:cNvPr>
          <p:cNvSpPr/>
          <p:nvPr/>
        </p:nvSpPr>
        <p:spPr>
          <a:xfrm>
            <a:off x="7175292" y="4512040"/>
            <a:ext cx="1079292" cy="449705"/>
          </a:xfrm>
          <a:custGeom>
            <a:avLst/>
            <a:gdLst>
              <a:gd name="connsiteX0" fmla="*/ 1079292 w 1079292"/>
              <a:gd name="connsiteY0" fmla="*/ 0 h 449705"/>
              <a:gd name="connsiteX1" fmla="*/ 914400 w 1079292"/>
              <a:gd name="connsiteY1" fmla="*/ 104931 h 449705"/>
              <a:gd name="connsiteX2" fmla="*/ 884419 w 1079292"/>
              <a:gd name="connsiteY2" fmla="*/ 134912 h 449705"/>
              <a:gd name="connsiteX3" fmla="*/ 824459 w 1079292"/>
              <a:gd name="connsiteY3" fmla="*/ 164892 h 449705"/>
              <a:gd name="connsiteX4" fmla="*/ 779488 w 1079292"/>
              <a:gd name="connsiteY4" fmla="*/ 194872 h 449705"/>
              <a:gd name="connsiteX5" fmla="*/ 734518 w 1079292"/>
              <a:gd name="connsiteY5" fmla="*/ 209863 h 449705"/>
              <a:gd name="connsiteX6" fmla="*/ 689547 w 1079292"/>
              <a:gd name="connsiteY6" fmla="*/ 239843 h 449705"/>
              <a:gd name="connsiteX7" fmla="*/ 569626 w 1079292"/>
              <a:gd name="connsiteY7" fmla="*/ 269823 h 449705"/>
              <a:gd name="connsiteX8" fmla="*/ 314793 w 1079292"/>
              <a:gd name="connsiteY8" fmla="*/ 314794 h 449705"/>
              <a:gd name="connsiteX9" fmla="*/ 269823 w 1079292"/>
              <a:gd name="connsiteY9" fmla="*/ 344774 h 449705"/>
              <a:gd name="connsiteX10" fmla="*/ 89941 w 1079292"/>
              <a:gd name="connsiteY10" fmla="*/ 389745 h 449705"/>
              <a:gd name="connsiteX11" fmla="*/ 0 w 1079292"/>
              <a:gd name="connsiteY11" fmla="*/ 449705 h 449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292" h="449705">
                <a:moveTo>
                  <a:pt x="1079292" y="0"/>
                </a:moveTo>
                <a:cubicBezTo>
                  <a:pt x="1024328" y="34977"/>
                  <a:pt x="967965" y="67847"/>
                  <a:pt x="914400" y="104931"/>
                </a:cubicBezTo>
                <a:cubicBezTo>
                  <a:pt x="902780" y="112976"/>
                  <a:pt x="896178" y="127072"/>
                  <a:pt x="884419" y="134912"/>
                </a:cubicBezTo>
                <a:cubicBezTo>
                  <a:pt x="865826" y="147307"/>
                  <a:pt x="843861" y="153805"/>
                  <a:pt x="824459" y="164892"/>
                </a:cubicBezTo>
                <a:cubicBezTo>
                  <a:pt x="808817" y="173830"/>
                  <a:pt x="795602" y="186815"/>
                  <a:pt x="779488" y="194872"/>
                </a:cubicBezTo>
                <a:cubicBezTo>
                  <a:pt x="765355" y="201938"/>
                  <a:pt x="748651" y="202797"/>
                  <a:pt x="734518" y="209863"/>
                </a:cubicBezTo>
                <a:cubicBezTo>
                  <a:pt x="718404" y="217920"/>
                  <a:pt x="705661" y="231786"/>
                  <a:pt x="689547" y="239843"/>
                </a:cubicBezTo>
                <a:cubicBezTo>
                  <a:pt x="656796" y="256218"/>
                  <a:pt x="601394" y="262492"/>
                  <a:pt x="569626" y="269823"/>
                </a:cubicBezTo>
                <a:cubicBezTo>
                  <a:pt x="379477" y="313704"/>
                  <a:pt x="519573" y="292041"/>
                  <a:pt x="314793" y="314794"/>
                </a:cubicBezTo>
                <a:cubicBezTo>
                  <a:pt x="299803" y="324787"/>
                  <a:pt x="286914" y="339077"/>
                  <a:pt x="269823" y="344774"/>
                </a:cubicBezTo>
                <a:cubicBezTo>
                  <a:pt x="202383" y="367254"/>
                  <a:pt x="152909" y="347767"/>
                  <a:pt x="89941" y="389745"/>
                </a:cubicBezTo>
                <a:lnTo>
                  <a:pt x="0" y="44970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F052A7AE-E81F-48BC-8D41-414E5EA3B994}"/>
              </a:ext>
            </a:extLst>
          </p:cNvPr>
          <p:cNvSpPr/>
          <p:nvPr/>
        </p:nvSpPr>
        <p:spPr>
          <a:xfrm>
            <a:off x="3528762" y="2582256"/>
            <a:ext cx="974361" cy="1004341"/>
          </a:xfrm>
          <a:custGeom>
            <a:avLst/>
            <a:gdLst>
              <a:gd name="connsiteX0" fmla="*/ 974361 w 974361"/>
              <a:gd name="connsiteY0" fmla="*/ 0 h 1004341"/>
              <a:gd name="connsiteX1" fmla="*/ 944380 w 974361"/>
              <a:gd name="connsiteY1" fmla="*/ 74951 h 1004341"/>
              <a:gd name="connsiteX2" fmla="*/ 914400 w 974361"/>
              <a:gd name="connsiteY2" fmla="*/ 164892 h 1004341"/>
              <a:gd name="connsiteX3" fmla="*/ 884420 w 974361"/>
              <a:gd name="connsiteY3" fmla="*/ 194873 h 1004341"/>
              <a:gd name="connsiteX4" fmla="*/ 824459 w 974361"/>
              <a:gd name="connsiteY4" fmla="*/ 299804 h 1004341"/>
              <a:gd name="connsiteX5" fmla="*/ 734518 w 974361"/>
              <a:gd name="connsiteY5" fmla="*/ 374754 h 1004341"/>
              <a:gd name="connsiteX6" fmla="*/ 629587 w 974361"/>
              <a:gd name="connsiteY6" fmla="*/ 479686 h 1004341"/>
              <a:gd name="connsiteX7" fmla="*/ 599606 w 974361"/>
              <a:gd name="connsiteY7" fmla="*/ 509666 h 1004341"/>
              <a:gd name="connsiteX8" fmla="*/ 554636 w 974361"/>
              <a:gd name="connsiteY8" fmla="*/ 539646 h 1004341"/>
              <a:gd name="connsiteX9" fmla="*/ 539646 w 974361"/>
              <a:gd name="connsiteY9" fmla="*/ 614597 h 1004341"/>
              <a:gd name="connsiteX10" fmla="*/ 404734 w 974361"/>
              <a:gd name="connsiteY10" fmla="*/ 719528 h 1004341"/>
              <a:gd name="connsiteX11" fmla="*/ 284813 w 974361"/>
              <a:gd name="connsiteY11" fmla="*/ 764499 h 1004341"/>
              <a:gd name="connsiteX12" fmla="*/ 254833 w 974361"/>
              <a:gd name="connsiteY12" fmla="*/ 809469 h 1004341"/>
              <a:gd name="connsiteX13" fmla="*/ 209862 w 974361"/>
              <a:gd name="connsiteY13" fmla="*/ 824459 h 1004341"/>
              <a:gd name="connsiteX14" fmla="*/ 179882 w 974361"/>
              <a:gd name="connsiteY14" fmla="*/ 869430 h 1004341"/>
              <a:gd name="connsiteX15" fmla="*/ 134911 w 974361"/>
              <a:gd name="connsiteY15" fmla="*/ 899410 h 1004341"/>
              <a:gd name="connsiteX16" fmla="*/ 104931 w 974361"/>
              <a:gd name="connsiteY16" fmla="*/ 929391 h 1004341"/>
              <a:gd name="connsiteX17" fmla="*/ 59961 w 974361"/>
              <a:gd name="connsiteY17" fmla="*/ 959371 h 1004341"/>
              <a:gd name="connsiteX18" fmla="*/ 0 w 974361"/>
              <a:gd name="connsiteY18" fmla="*/ 1004341 h 100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4361" h="1004341">
                <a:moveTo>
                  <a:pt x="974361" y="0"/>
                </a:moveTo>
                <a:cubicBezTo>
                  <a:pt x="964367" y="24984"/>
                  <a:pt x="953576" y="49663"/>
                  <a:pt x="944380" y="74951"/>
                </a:cubicBezTo>
                <a:cubicBezTo>
                  <a:pt x="933580" y="104650"/>
                  <a:pt x="936746" y="142546"/>
                  <a:pt x="914400" y="164892"/>
                </a:cubicBezTo>
                <a:cubicBezTo>
                  <a:pt x="904407" y="174886"/>
                  <a:pt x="892260" y="183114"/>
                  <a:pt x="884420" y="194873"/>
                </a:cubicBezTo>
                <a:cubicBezTo>
                  <a:pt x="835558" y="268166"/>
                  <a:pt x="875561" y="238482"/>
                  <a:pt x="824459" y="299804"/>
                </a:cubicBezTo>
                <a:cubicBezTo>
                  <a:pt x="759487" y="377770"/>
                  <a:pt x="803298" y="315799"/>
                  <a:pt x="734518" y="374754"/>
                </a:cubicBezTo>
                <a:cubicBezTo>
                  <a:pt x="734505" y="374766"/>
                  <a:pt x="638341" y="470932"/>
                  <a:pt x="629587" y="479686"/>
                </a:cubicBezTo>
                <a:cubicBezTo>
                  <a:pt x="619593" y="489680"/>
                  <a:pt x="611365" y="501826"/>
                  <a:pt x="599606" y="509666"/>
                </a:cubicBezTo>
                <a:lnTo>
                  <a:pt x="554636" y="539646"/>
                </a:lnTo>
                <a:cubicBezTo>
                  <a:pt x="549639" y="564630"/>
                  <a:pt x="553325" y="593102"/>
                  <a:pt x="539646" y="614597"/>
                </a:cubicBezTo>
                <a:cubicBezTo>
                  <a:pt x="485200" y="700155"/>
                  <a:pt x="472536" y="696928"/>
                  <a:pt x="404734" y="719528"/>
                </a:cubicBezTo>
                <a:cubicBezTo>
                  <a:pt x="321062" y="803202"/>
                  <a:pt x="457943" y="677935"/>
                  <a:pt x="284813" y="764499"/>
                </a:cubicBezTo>
                <a:cubicBezTo>
                  <a:pt x="268699" y="772556"/>
                  <a:pt x="268901" y="798215"/>
                  <a:pt x="254833" y="809469"/>
                </a:cubicBezTo>
                <a:cubicBezTo>
                  <a:pt x="242494" y="819340"/>
                  <a:pt x="224852" y="819462"/>
                  <a:pt x="209862" y="824459"/>
                </a:cubicBezTo>
                <a:cubicBezTo>
                  <a:pt x="199869" y="839449"/>
                  <a:pt x="192621" y="856691"/>
                  <a:pt x="179882" y="869430"/>
                </a:cubicBezTo>
                <a:cubicBezTo>
                  <a:pt x="167143" y="882169"/>
                  <a:pt x="148979" y="888155"/>
                  <a:pt x="134911" y="899410"/>
                </a:cubicBezTo>
                <a:cubicBezTo>
                  <a:pt x="123875" y="908239"/>
                  <a:pt x="115967" y="920562"/>
                  <a:pt x="104931" y="929391"/>
                </a:cubicBezTo>
                <a:cubicBezTo>
                  <a:pt x="90863" y="940645"/>
                  <a:pt x="74029" y="948117"/>
                  <a:pt x="59961" y="959371"/>
                </a:cubicBezTo>
                <a:cubicBezTo>
                  <a:pt x="-3173" y="1009877"/>
                  <a:pt x="62584" y="973049"/>
                  <a:pt x="0" y="10043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0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44ED4-155D-48E6-8D46-FC61B405D82F}"/>
              </a:ext>
            </a:extLst>
          </p:cNvPr>
          <p:cNvPicPr>
            <a:picLocks noChangeAspect="1"/>
          </p:cNvPicPr>
          <p:nvPr/>
        </p:nvPicPr>
        <p:blipFill rotWithShape="1">
          <a:blip r:embed="rId2"/>
          <a:srcRect l="21667" t="18875" r="19167" b="7016"/>
          <a:stretch/>
        </p:blipFill>
        <p:spPr>
          <a:xfrm>
            <a:off x="1524001" y="209281"/>
            <a:ext cx="9224771" cy="6496319"/>
          </a:xfrm>
          <a:prstGeom prst="rect">
            <a:avLst/>
          </a:prstGeom>
        </p:spPr>
      </p:pic>
    </p:spTree>
    <p:extLst>
      <p:ext uri="{BB962C8B-B14F-4D97-AF65-F5344CB8AC3E}">
        <p14:creationId xmlns:p14="http://schemas.microsoft.com/office/powerpoint/2010/main" val="2236148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A538FE-2DB7-4C90-B135-1569CA8980F7}"/>
              </a:ext>
            </a:extLst>
          </p:cNvPr>
          <p:cNvPicPr>
            <a:picLocks noChangeAspect="1"/>
          </p:cNvPicPr>
          <p:nvPr/>
        </p:nvPicPr>
        <p:blipFill rotWithShape="1">
          <a:blip r:embed="rId2"/>
          <a:srcRect l="26667" t="15910" r="27500" b="12945"/>
          <a:stretch/>
        </p:blipFill>
        <p:spPr>
          <a:xfrm>
            <a:off x="2209801" y="-11243"/>
            <a:ext cx="7994649" cy="6977151"/>
          </a:xfrm>
          <a:prstGeom prst="rect">
            <a:avLst/>
          </a:prstGeom>
        </p:spPr>
      </p:pic>
    </p:spTree>
    <p:extLst>
      <p:ext uri="{BB962C8B-B14F-4D97-AF65-F5344CB8AC3E}">
        <p14:creationId xmlns:p14="http://schemas.microsoft.com/office/powerpoint/2010/main" val="163728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25CB-9CE7-4EA9-9773-7B6BD8C1208B}"/>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56F67C45-3110-4473-B1C8-F2B27E7EC8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27275" y="1600201"/>
            <a:ext cx="7537450" cy="4525963"/>
          </a:xfrm>
        </p:spPr>
      </p:pic>
    </p:spTree>
    <p:extLst>
      <p:ext uri="{BB962C8B-B14F-4D97-AF65-F5344CB8AC3E}">
        <p14:creationId xmlns:p14="http://schemas.microsoft.com/office/powerpoint/2010/main" val="65645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02"/>
          <p:cNvPicPr>
            <a:picLocks noChangeAspect="1" noChangeArrowheads="1"/>
          </p:cNvPicPr>
          <p:nvPr/>
        </p:nvPicPr>
        <p:blipFill>
          <a:blip r:embed="rId2" cstate="print"/>
          <a:srcRect/>
          <a:stretch>
            <a:fillRect/>
          </a:stretch>
        </p:blipFill>
        <p:spPr bwMode="auto">
          <a:xfrm>
            <a:off x="2438401" y="1371600"/>
            <a:ext cx="2982947" cy="1905000"/>
          </a:xfrm>
          <a:prstGeom prst="rect">
            <a:avLst/>
          </a:prstGeom>
          <a:noFill/>
          <a:ln w="9525">
            <a:noFill/>
            <a:miter lim="800000"/>
            <a:headEnd/>
            <a:tailEnd/>
          </a:ln>
          <a:effectLst/>
        </p:spPr>
      </p:pic>
      <p:pic>
        <p:nvPicPr>
          <p:cNvPr id="5" name="Picture 2" descr="figure_12_03"/>
          <p:cNvPicPr>
            <a:picLocks noChangeAspect="1" noChangeArrowheads="1"/>
          </p:cNvPicPr>
          <p:nvPr/>
        </p:nvPicPr>
        <p:blipFill>
          <a:blip r:embed="rId3" cstate="print"/>
          <a:srcRect/>
          <a:stretch>
            <a:fillRect/>
          </a:stretch>
        </p:blipFill>
        <p:spPr bwMode="auto">
          <a:xfrm>
            <a:off x="7620000" y="1447800"/>
            <a:ext cx="2438132" cy="1905000"/>
          </a:xfrm>
          <a:prstGeom prst="rect">
            <a:avLst/>
          </a:prstGeom>
          <a:noFill/>
          <a:ln w="9525">
            <a:noFill/>
            <a:miter lim="800000"/>
            <a:headEnd/>
            <a:tailEnd/>
          </a:ln>
          <a:effectLst/>
        </p:spPr>
      </p:pic>
      <p:sp>
        <p:nvSpPr>
          <p:cNvPr id="7" name="TextBox 6"/>
          <p:cNvSpPr txBox="1"/>
          <p:nvPr/>
        </p:nvSpPr>
        <p:spPr>
          <a:xfrm>
            <a:off x="1905000" y="304801"/>
            <a:ext cx="2765822" cy="461665"/>
          </a:xfrm>
          <a:prstGeom prst="rect">
            <a:avLst/>
          </a:prstGeom>
          <a:noFill/>
        </p:spPr>
        <p:txBody>
          <a:bodyPr wrap="none" rtlCol="0">
            <a:spAutoFit/>
          </a:bodyPr>
          <a:lstStyle/>
          <a:p>
            <a:r>
              <a:rPr lang="en-US" sz="2400" b="1" u="sng" dirty="0"/>
              <a:t>Water as continuum</a:t>
            </a:r>
          </a:p>
        </p:txBody>
      </p:sp>
      <p:sp>
        <p:nvSpPr>
          <p:cNvPr id="8" name="TextBox 7"/>
          <p:cNvSpPr txBox="1"/>
          <p:nvPr/>
        </p:nvSpPr>
        <p:spPr>
          <a:xfrm>
            <a:off x="1981201" y="3886201"/>
            <a:ext cx="3581400" cy="646331"/>
          </a:xfrm>
          <a:prstGeom prst="rect">
            <a:avLst/>
          </a:prstGeom>
          <a:noFill/>
        </p:spPr>
        <p:txBody>
          <a:bodyPr wrap="square" rtlCol="0">
            <a:spAutoFit/>
          </a:bodyPr>
          <a:lstStyle/>
          <a:p>
            <a:r>
              <a:rPr lang="en-US" dirty="0"/>
              <a:t>Composed of molecules but can be treated as continuous medium</a:t>
            </a:r>
          </a:p>
        </p:txBody>
      </p:sp>
      <p:cxnSp>
        <p:nvCxnSpPr>
          <p:cNvPr id="10" name="Straight Arrow Connector 9"/>
          <p:cNvCxnSpPr/>
          <p:nvPr/>
        </p:nvCxnSpPr>
        <p:spPr>
          <a:xfrm rot="5400000">
            <a:off x="7530060" y="123669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20001" y="533400"/>
            <a:ext cx="936475" cy="369332"/>
          </a:xfrm>
          <a:prstGeom prst="rect">
            <a:avLst/>
          </a:prstGeom>
          <a:noFill/>
        </p:spPr>
        <p:txBody>
          <a:bodyPr wrap="none" rtlCol="0">
            <a:spAutoFit/>
          </a:bodyPr>
          <a:lstStyle/>
          <a:p>
            <a:r>
              <a:rPr lang="en-US" b="1" dirty="0"/>
              <a:t>v</a:t>
            </a:r>
            <a:r>
              <a:rPr lang="en-US" dirty="0"/>
              <a:t>(</a:t>
            </a:r>
            <a:r>
              <a:rPr lang="en-US" b="1" dirty="0"/>
              <a:t>r</a:t>
            </a:r>
            <a:r>
              <a:rPr lang="en-US" dirty="0"/>
              <a:t>, t), </a:t>
            </a:r>
            <a:r>
              <a:rPr lang="en-US" dirty="0">
                <a:sym typeface="Symbol"/>
              </a:rPr>
              <a:t></a:t>
            </a:r>
            <a:endParaRPr lang="en-US" dirty="0"/>
          </a:p>
        </p:txBody>
      </p:sp>
      <p:sp>
        <p:nvSpPr>
          <p:cNvPr id="12" name="TextBox 11"/>
          <p:cNvSpPr txBox="1"/>
          <p:nvPr/>
        </p:nvSpPr>
        <p:spPr>
          <a:xfrm>
            <a:off x="6400800" y="3889125"/>
            <a:ext cx="4038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Solid vs Fluid: Fluids flow as a response to forces, solids get strained</a:t>
            </a:r>
          </a:p>
          <a:p>
            <a:pPr marL="285750" indent="-285750">
              <a:buFont typeface="Arial" panose="020B0604020202020204" pitchFamily="34" charset="0"/>
              <a:buChar cha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04"/>
          <p:cNvPicPr>
            <a:picLocks noChangeAspect="1" noChangeArrowheads="1"/>
          </p:cNvPicPr>
          <p:nvPr/>
        </p:nvPicPr>
        <p:blipFill>
          <a:blip r:embed="rId2" cstate="print"/>
          <a:srcRect/>
          <a:stretch>
            <a:fillRect/>
          </a:stretch>
        </p:blipFill>
        <p:spPr bwMode="auto">
          <a:xfrm>
            <a:off x="4648200" y="838201"/>
            <a:ext cx="2700338" cy="2115059"/>
          </a:xfrm>
          <a:prstGeom prst="rect">
            <a:avLst/>
          </a:prstGeom>
          <a:noFill/>
          <a:ln w="9525">
            <a:noFill/>
            <a:miter lim="800000"/>
            <a:headEnd/>
            <a:tailEnd/>
          </a:ln>
          <a:effectLst/>
        </p:spPr>
      </p:pic>
      <p:sp>
        <p:nvSpPr>
          <p:cNvPr id="5" name="TextBox 4"/>
          <p:cNvSpPr txBox="1"/>
          <p:nvPr/>
        </p:nvSpPr>
        <p:spPr>
          <a:xfrm>
            <a:off x="1905000" y="304801"/>
            <a:ext cx="1310102" cy="461665"/>
          </a:xfrm>
          <a:prstGeom prst="rect">
            <a:avLst/>
          </a:prstGeom>
          <a:noFill/>
        </p:spPr>
        <p:txBody>
          <a:bodyPr wrap="none" rtlCol="0">
            <a:spAutoFit/>
          </a:bodyPr>
          <a:lstStyle/>
          <a:p>
            <a:r>
              <a:rPr lang="en-US" sz="2400" b="1" u="sng" dirty="0"/>
              <a:t>Viscosity</a:t>
            </a:r>
          </a:p>
        </p:txBody>
      </p:sp>
      <p:graphicFrame>
        <p:nvGraphicFramePr>
          <p:cNvPr id="6" name="Object 5"/>
          <p:cNvGraphicFramePr>
            <a:graphicFrameLocks noChangeAspect="1"/>
          </p:cNvGraphicFramePr>
          <p:nvPr/>
        </p:nvGraphicFramePr>
        <p:xfrm>
          <a:off x="1981201" y="1143000"/>
          <a:ext cx="1685413" cy="1187450"/>
        </p:xfrm>
        <a:graphic>
          <a:graphicData uri="http://schemas.openxmlformats.org/presentationml/2006/ole">
            <mc:AlternateContent xmlns:mc="http://schemas.openxmlformats.org/markup-compatibility/2006">
              <mc:Choice xmlns:v="urn:schemas-microsoft-com:vml" Requires="v">
                <p:oleObj name="Equation" r:id="rId3" imgW="558720" imgH="393480" progId="Equation.3">
                  <p:embed/>
                </p:oleObj>
              </mc:Choice>
              <mc:Fallback>
                <p:oleObj name="Equation" r:id="rId3" imgW="558720" imgH="39348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1143000"/>
                        <a:ext cx="1685413" cy="118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p:cNvCxnSpPr/>
          <p:nvPr/>
        </p:nvCxnSpPr>
        <p:spPr>
          <a:xfrm rot="5400000" flipH="1" flipV="1">
            <a:off x="2400300" y="2705100"/>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9800" y="3276600"/>
            <a:ext cx="1373966" cy="369332"/>
          </a:xfrm>
          <a:prstGeom prst="rect">
            <a:avLst/>
          </a:prstGeom>
          <a:noFill/>
        </p:spPr>
        <p:txBody>
          <a:bodyPr wrap="none" rtlCol="0">
            <a:spAutoFit/>
          </a:bodyPr>
          <a:lstStyle/>
          <a:p>
            <a:r>
              <a:rPr lang="en-US" dirty="0"/>
              <a:t>Units: Pa.sec</a:t>
            </a:r>
          </a:p>
        </p:txBody>
      </p:sp>
      <p:sp>
        <p:nvSpPr>
          <p:cNvPr id="10" name="Rectangle 9"/>
          <p:cNvSpPr/>
          <p:nvPr/>
        </p:nvSpPr>
        <p:spPr>
          <a:xfrm>
            <a:off x="3200400" y="1143000"/>
            <a:ext cx="533400" cy="1295400"/>
          </a:xfrm>
          <a:prstGeom prst="rect">
            <a:avLst/>
          </a:prstGeom>
          <a:noFill/>
          <a:ln w="31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67600" y="685801"/>
            <a:ext cx="3200400" cy="3139321"/>
          </a:xfrm>
          <a:prstGeom prst="rect">
            <a:avLst/>
          </a:prstGeom>
          <a:noFill/>
        </p:spPr>
        <p:txBody>
          <a:bodyPr wrap="square" rtlCol="0">
            <a:spAutoFit/>
          </a:bodyPr>
          <a:lstStyle/>
          <a:p>
            <a:r>
              <a:rPr lang="en-US" dirty="0"/>
              <a:t>Smaller viscosity : bigger velocity gradients</a:t>
            </a:r>
          </a:p>
          <a:p>
            <a:r>
              <a:rPr lang="en-US" dirty="0"/>
              <a:t>Bigger viscosity” smaller velocity gradients</a:t>
            </a:r>
          </a:p>
          <a:p>
            <a:endParaRPr lang="en-US" dirty="0"/>
          </a:p>
          <a:p>
            <a:r>
              <a:rPr lang="en-US" dirty="0"/>
              <a:t>At the fixed plate: velocity = 0</a:t>
            </a:r>
          </a:p>
          <a:p>
            <a:endParaRPr lang="en-US" dirty="0"/>
          </a:p>
          <a:p>
            <a:r>
              <a:rPr lang="en-US" dirty="0"/>
              <a:t>For a given attained velocity, higher the  viscosity of the fluid -  bigger the force needed per unit area </a:t>
            </a:r>
          </a:p>
        </p:txBody>
      </p:sp>
      <p:sp>
        <p:nvSpPr>
          <p:cNvPr id="12" name="TextBox 11"/>
          <p:cNvSpPr txBox="1"/>
          <p:nvPr/>
        </p:nvSpPr>
        <p:spPr>
          <a:xfrm>
            <a:off x="1809869" y="3608395"/>
            <a:ext cx="2234138" cy="369332"/>
          </a:xfrm>
          <a:prstGeom prst="rect">
            <a:avLst/>
          </a:prstGeom>
          <a:noFill/>
        </p:spPr>
        <p:txBody>
          <a:bodyPr wrap="none" rtlCol="0">
            <a:spAutoFit/>
          </a:bodyPr>
          <a:lstStyle/>
          <a:p>
            <a:r>
              <a:rPr lang="en-US" b="1" dirty="0"/>
              <a:t>Microscopic origin (?)</a:t>
            </a:r>
          </a:p>
        </p:txBody>
      </p:sp>
      <p:sp>
        <p:nvSpPr>
          <p:cNvPr id="13" name="TextBox 12"/>
          <p:cNvSpPr txBox="1"/>
          <p:nvPr/>
        </p:nvSpPr>
        <p:spPr>
          <a:xfrm>
            <a:off x="1809869" y="3989396"/>
            <a:ext cx="8458200" cy="2585323"/>
          </a:xfrm>
          <a:prstGeom prst="rect">
            <a:avLst/>
          </a:prstGeom>
          <a:noFill/>
        </p:spPr>
        <p:txBody>
          <a:bodyPr wrap="square" rtlCol="0">
            <a:spAutoFit/>
          </a:bodyPr>
          <a:lstStyle/>
          <a:p>
            <a:r>
              <a:rPr lang="en-US" dirty="0"/>
              <a:t>Feels like something that eats away energy – a dissipative term – hinders having two separate velocities in two adjacent fluid layers.</a:t>
            </a:r>
          </a:p>
          <a:p>
            <a:r>
              <a:rPr lang="en-US" dirty="0"/>
              <a:t>Fluid layers interact at interfaces. One, molecule can jam against each other; two they are continuously crossing one layer to the other.</a:t>
            </a:r>
          </a:p>
          <a:p>
            <a:r>
              <a:rPr lang="en-US" dirty="0"/>
              <a:t>Liquids: the jamming is relevant and can be overcome if temperature is increased hence jiggling </a:t>
            </a:r>
            <a:r>
              <a:rPr lang="en-US" dirty="0" err="1"/>
              <a:t>unjams</a:t>
            </a:r>
            <a:r>
              <a:rPr lang="en-US" dirty="0"/>
              <a:t> them. Viscosity decreases with temperature.</a:t>
            </a:r>
          </a:p>
          <a:p>
            <a:r>
              <a:rPr lang="en-US" dirty="0"/>
              <a:t>Gases:  molecules are spaced apart very far away. No jamming but in fact momentum exchange due to collisions causes viscosity – hence increase in temperature increases viscosity.</a:t>
            </a:r>
          </a:p>
        </p:txBody>
      </p:sp>
      <p:sp>
        <p:nvSpPr>
          <p:cNvPr id="14" name="TextBox 13">
            <a:extLst>
              <a:ext uri="{FF2B5EF4-FFF2-40B4-BE49-F238E27FC236}">
                <a16:creationId xmlns:a16="http://schemas.microsoft.com/office/drawing/2014/main" id="{04DD4C2C-1FDC-4545-915E-098314A022DB}"/>
              </a:ext>
            </a:extLst>
          </p:cNvPr>
          <p:cNvSpPr txBox="1"/>
          <p:nvPr/>
        </p:nvSpPr>
        <p:spPr>
          <a:xfrm>
            <a:off x="8001001" y="194156"/>
            <a:ext cx="2289025" cy="461665"/>
          </a:xfrm>
          <a:prstGeom prst="rect">
            <a:avLst/>
          </a:prstGeom>
          <a:noFill/>
        </p:spPr>
        <p:txBody>
          <a:bodyPr wrap="none" rtlCol="0">
            <a:spAutoFit/>
          </a:bodyPr>
          <a:lstStyle/>
          <a:p>
            <a:r>
              <a:rPr lang="en-US" sz="2400" i="1" dirty="0"/>
              <a:t>Newtonian Fluid</a:t>
            </a:r>
          </a:p>
        </p:txBody>
      </p:sp>
      <p:sp>
        <p:nvSpPr>
          <p:cNvPr id="15" name="TextBox 14">
            <a:extLst>
              <a:ext uri="{FF2B5EF4-FFF2-40B4-BE49-F238E27FC236}">
                <a16:creationId xmlns:a16="http://schemas.microsoft.com/office/drawing/2014/main" id="{B43DE902-CC19-4FC1-8EF3-AAB36E622489}"/>
              </a:ext>
            </a:extLst>
          </p:cNvPr>
          <p:cNvSpPr txBox="1"/>
          <p:nvPr/>
        </p:nvSpPr>
        <p:spPr>
          <a:xfrm>
            <a:off x="1649242" y="6519052"/>
            <a:ext cx="8981305" cy="338554"/>
          </a:xfrm>
          <a:prstGeom prst="rect">
            <a:avLst/>
          </a:prstGeom>
          <a:noFill/>
        </p:spPr>
        <p:txBody>
          <a:bodyPr wrap="none" rtlCol="0">
            <a:spAutoFit/>
          </a:bodyPr>
          <a:lstStyle/>
          <a:p>
            <a:r>
              <a:rPr lang="en-US" sz="1600" i="1" dirty="0"/>
              <a:t>Non-Newtonian Fluid : egg whites, mucus : can exhibit both </a:t>
            </a:r>
            <a:r>
              <a:rPr lang="en-US" sz="1600" i="1" dirty="0" err="1"/>
              <a:t>fld</a:t>
            </a:r>
            <a:r>
              <a:rPr lang="en-US" sz="1600" i="1" dirty="0"/>
              <a:t>-like and solid-like response to applied force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06"/>
          <p:cNvPicPr>
            <a:picLocks noChangeAspect="1" noChangeArrowheads="1"/>
          </p:cNvPicPr>
          <p:nvPr/>
        </p:nvPicPr>
        <p:blipFill rotWithShape="1">
          <a:blip r:embed="rId2" cstate="print"/>
          <a:srcRect l="50000"/>
          <a:stretch/>
        </p:blipFill>
        <p:spPr bwMode="auto">
          <a:xfrm>
            <a:off x="5884044" y="0"/>
            <a:ext cx="2859906" cy="3310179"/>
          </a:xfrm>
          <a:prstGeom prst="rect">
            <a:avLst/>
          </a:prstGeom>
          <a:noFill/>
          <a:ln w="9525">
            <a:noFill/>
            <a:miter lim="800000"/>
            <a:headEnd/>
            <a:tailEnd/>
          </a:ln>
          <a:effectLst/>
        </p:spPr>
      </p:pic>
      <p:pic>
        <p:nvPicPr>
          <p:cNvPr id="26626" name="Picture 2"/>
          <p:cNvPicPr>
            <a:picLocks noChangeAspect="1" noChangeArrowheads="1"/>
          </p:cNvPicPr>
          <p:nvPr/>
        </p:nvPicPr>
        <p:blipFill>
          <a:blip r:embed="rId3"/>
          <a:srcRect b="27998"/>
          <a:stretch>
            <a:fillRect/>
          </a:stretch>
        </p:blipFill>
        <p:spPr bwMode="auto">
          <a:xfrm>
            <a:off x="1524000" y="0"/>
            <a:ext cx="4267200" cy="3886200"/>
          </a:xfrm>
          <a:prstGeom prst="rect">
            <a:avLst/>
          </a:prstGeom>
          <a:noFill/>
          <a:ln w="9525">
            <a:noFill/>
            <a:miter lim="800000"/>
            <a:headEnd/>
            <a:tailEnd/>
          </a:ln>
          <a:effectLst/>
        </p:spPr>
      </p:pic>
      <p:pic>
        <p:nvPicPr>
          <p:cNvPr id="25602" name="Picture 2"/>
          <p:cNvPicPr>
            <a:picLocks noChangeAspect="1" noChangeArrowheads="1"/>
          </p:cNvPicPr>
          <p:nvPr/>
        </p:nvPicPr>
        <p:blipFill>
          <a:blip r:embed="rId4"/>
          <a:srcRect/>
          <a:stretch>
            <a:fillRect/>
          </a:stretch>
        </p:blipFill>
        <p:spPr bwMode="auto">
          <a:xfrm>
            <a:off x="1524000" y="4114801"/>
            <a:ext cx="7219950" cy="809625"/>
          </a:xfrm>
          <a:prstGeom prst="rect">
            <a:avLst/>
          </a:prstGeom>
          <a:noFill/>
          <a:ln w="9525">
            <a:noFill/>
            <a:miter lim="800000"/>
            <a:headEnd/>
            <a:tailEnd/>
          </a:ln>
          <a:effectLst/>
        </p:spPr>
      </p:pic>
      <p:pic>
        <p:nvPicPr>
          <p:cNvPr id="25603" name="Picture 3"/>
          <p:cNvPicPr>
            <a:picLocks noChangeAspect="1" noChangeArrowheads="1"/>
          </p:cNvPicPr>
          <p:nvPr/>
        </p:nvPicPr>
        <p:blipFill>
          <a:blip r:embed="rId5"/>
          <a:srcRect/>
          <a:stretch>
            <a:fillRect/>
          </a:stretch>
        </p:blipFill>
        <p:spPr bwMode="auto">
          <a:xfrm>
            <a:off x="1905000" y="4724401"/>
            <a:ext cx="2895600" cy="923925"/>
          </a:xfrm>
          <a:prstGeom prst="rect">
            <a:avLst/>
          </a:prstGeom>
          <a:noFill/>
          <a:ln w="9525">
            <a:noFill/>
            <a:miter lim="800000"/>
            <a:headEnd/>
            <a:tailEnd/>
          </a:ln>
          <a:effectLst/>
        </p:spPr>
      </p:pic>
      <p:pic>
        <p:nvPicPr>
          <p:cNvPr id="25604" name="Picture 4"/>
          <p:cNvPicPr>
            <a:picLocks noChangeAspect="1" noChangeArrowheads="1"/>
          </p:cNvPicPr>
          <p:nvPr/>
        </p:nvPicPr>
        <p:blipFill>
          <a:blip r:embed="rId6"/>
          <a:srcRect/>
          <a:stretch>
            <a:fillRect/>
          </a:stretch>
        </p:blipFill>
        <p:spPr bwMode="auto">
          <a:xfrm>
            <a:off x="1828801" y="5715001"/>
            <a:ext cx="3457575" cy="695325"/>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1C231EB1-76EB-416F-B826-39A2DC14A9D1}"/>
              </a:ext>
            </a:extLst>
          </p:cNvPr>
          <p:cNvSpPr txBox="1"/>
          <p:nvPr/>
        </p:nvSpPr>
        <p:spPr>
          <a:xfrm>
            <a:off x="8839200" y="381000"/>
            <a:ext cx="1297406" cy="369332"/>
          </a:xfrm>
          <a:prstGeom prst="rect">
            <a:avLst/>
          </a:prstGeom>
          <a:noFill/>
        </p:spPr>
        <p:txBody>
          <a:bodyPr wrap="none" rtlCol="0">
            <a:spAutoFit/>
          </a:bodyPr>
          <a:lstStyle/>
          <a:p>
            <a:r>
              <a:rPr lang="en-IN" b="1" dirty="0"/>
              <a:t>v</a:t>
            </a:r>
            <a:r>
              <a:rPr lang="en-IN" dirty="0"/>
              <a:t>=(0,0,v</a:t>
            </a:r>
            <a:r>
              <a:rPr lang="en-IN" baseline="-25000" dirty="0"/>
              <a:t>z</a:t>
            </a:r>
            <a:r>
              <a:rPr lang="en-IN" dirty="0"/>
              <a:t>(x))</a:t>
            </a:r>
            <a:endParaRPr lang="en-US" dirty="0"/>
          </a:p>
        </p:txBody>
      </p:sp>
      <p:sp>
        <p:nvSpPr>
          <p:cNvPr id="3" name="TextBox 2">
            <a:extLst>
              <a:ext uri="{FF2B5EF4-FFF2-40B4-BE49-F238E27FC236}">
                <a16:creationId xmlns:a16="http://schemas.microsoft.com/office/drawing/2014/main" id="{D6B7D514-1F4F-4F3A-9256-E002FA1ADA29}"/>
              </a:ext>
            </a:extLst>
          </p:cNvPr>
          <p:cNvSpPr txBox="1"/>
          <p:nvPr/>
        </p:nvSpPr>
        <p:spPr>
          <a:xfrm>
            <a:off x="8368813" y="2992735"/>
            <a:ext cx="2391996" cy="923330"/>
          </a:xfrm>
          <a:prstGeom prst="rect">
            <a:avLst/>
          </a:prstGeom>
          <a:noFill/>
        </p:spPr>
        <p:txBody>
          <a:bodyPr wrap="square" rtlCol="0">
            <a:spAutoFit/>
          </a:bodyPr>
          <a:lstStyle/>
          <a:p>
            <a:r>
              <a:rPr lang="en-IN" dirty="0"/>
              <a:t>Viscous forces nonzero only on two faces perpendicular to x</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Reynold’s</a:t>
            </a:r>
            <a:r>
              <a:rPr lang="en-US" dirty="0"/>
              <a:t> number</a:t>
            </a:r>
          </a:p>
        </p:txBody>
      </p:sp>
      <p:pic>
        <p:nvPicPr>
          <p:cNvPr id="25602" name="Picture 2"/>
          <p:cNvPicPr>
            <a:picLocks noChangeAspect="1" noChangeArrowheads="1"/>
          </p:cNvPicPr>
          <p:nvPr/>
        </p:nvPicPr>
        <p:blipFill>
          <a:blip r:embed="rId2"/>
          <a:srcRect/>
          <a:stretch>
            <a:fillRect/>
          </a:stretch>
        </p:blipFill>
        <p:spPr bwMode="auto">
          <a:xfrm>
            <a:off x="1752600" y="1371601"/>
            <a:ext cx="7524750" cy="1971675"/>
          </a:xfrm>
          <a:prstGeom prst="rect">
            <a:avLst/>
          </a:prstGeom>
          <a:noFill/>
          <a:ln w="9525">
            <a:noFill/>
            <a:miter lim="800000"/>
            <a:headEnd/>
            <a:tailEnd/>
          </a:ln>
          <a:effectLst/>
        </p:spPr>
      </p:pic>
      <p:sp>
        <p:nvSpPr>
          <p:cNvPr id="5" name="TextBox 4"/>
          <p:cNvSpPr txBox="1"/>
          <p:nvPr/>
        </p:nvSpPr>
        <p:spPr>
          <a:xfrm>
            <a:off x="7541132" y="1828800"/>
            <a:ext cx="2974469" cy="923330"/>
          </a:xfrm>
          <a:prstGeom prst="rect">
            <a:avLst/>
          </a:prstGeom>
          <a:noFill/>
        </p:spPr>
        <p:txBody>
          <a:bodyPr wrap="none" rtlCol="0">
            <a:spAutoFit/>
          </a:bodyPr>
          <a:lstStyle/>
          <a:p>
            <a:r>
              <a:rPr lang="en-US" dirty="0"/>
              <a:t>Dimensionless number:</a:t>
            </a:r>
          </a:p>
          <a:p>
            <a:r>
              <a:rPr lang="en-US" dirty="0"/>
              <a:t>Ratio of rough magnitudes of </a:t>
            </a:r>
          </a:p>
          <a:p>
            <a:r>
              <a:rPr lang="en-US" dirty="0" err="1"/>
              <a:t>Intertial</a:t>
            </a:r>
            <a:r>
              <a:rPr lang="en-US" dirty="0"/>
              <a:t>/viscous forces</a:t>
            </a:r>
          </a:p>
        </p:txBody>
      </p:sp>
      <p:pic>
        <p:nvPicPr>
          <p:cNvPr id="25603" name="Picture 3"/>
          <p:cNvPicPr>
            <a:picLocks noChangeAspect="1" noChangeArrowheads="1"/>
          </p:cNvPicPr>
          <p:nvPr/>
        </p:nvPicPr>
        <p:blipFill>
          <a:blip r:embed="rId3"/>
          <a:srcRect/>
          <a:stretch>
            <a:fillRect/>
          </a:stretch>
        </p:blipFill>
        <p:spPr bwMode="auto">
          <a:xfrm>
            <a:off x="2362201" y="3581400"/>
            <a:ext cx="2091227" cy="2852738"/>
          </a:xfrm>
          <a:prstGeom prst="rect">
            <a:avLst/>
          </a:prstGeom>
          <a:noFill/>
          <a:ln w="9525">
            <a:noFill/>
            <a:miter lim="800000"/>
            <a:headEnd/>
            <a:tailEnd/>
          </a:ln>
          <a:effectLst/>
        </p:spPr>
      </p:pic>
      <p:pic>
        <p:nvPicPr>
          <p:cNvPr id="25604" name="Picture 4"/>
          <p:cNvPicPr>
            <a:picLocks noChangeAspect="1" noChangeArrowheads="1"/>
          </p:cNvPicPr>
          <p:nvPr/>
        </p:nvPicPr>
        <p:blipFill>
          <a:blip r:embed="rId4">
            <a:lum bright="20000"/>
          </a:blip>
          <a:srcRect/>
          <a:stretch>
            <a:fillRect/>
          </a:stretch>
        </p:blipFill>
        <p:spPr bwMode="auto">
          <a:xfrm>
            <a:off x="5105401" y="3886201"/>
            <a:ext cx="2219023" cy="2642163"/>
          </a:xfrm>
          <a:prstGeom prst="rect">
            <a:avLst/>
          </a:prstGeom>
          <a:noFill/>
          <a:ln w="9525">
            <a:noFill/>
            <a:miter lim="800000"/>
            <a:headEnd/>
            <a:tailEnd/>
          </a:ln>
          <a:effectLst/>
        </p:spPr>
      </p:pic>
      <p:pic>
        <p:nvPicPr>
          <p:cNvPr id="25605" name="Picture 5"/>
          <p:cNvPicPr>
            <a:picLocks noChangeAspect="1" noChangeArrowheads="1"/>
          </p:cNvPicPr>
          <p:nvPr/>
        </p:nvPicPr>
        <p:blipFill>
          <a:blip r:embed="rId5" cstate="print">
            <a:lum bright="10000"/>
          </a:blip>
          <a:srcRect/>
          <a:stretch>
            <a:fillRect/>
          </a:stretch>
        </p:blipFill>
        <p:spPr bwMode="auto">
          <a:xfrm>
            <a:off x="8534400" y="4953000"/>
            <a:ext cx="1659304" cy="1504950"/>
          </a:xfrm>
          <a:prstGeom prst="rect">
            <a:avLst/>
          </a:prstGeom>
          <a:noFill/>
          <a:ln w="9525">
            <a:noFill/>
            <a:miter lim="800000"/>
            <a:headEnd/>
            <a:tailEnd/>
          </a:ln>
          <a:effectLst/>
        </p:spPr>
      </p:pic>
      <p:sp>
        <p:nvSpPr>
          <p:cNvPr id="10" name="TextBox 9"/>
          <p:cNvSpPr txBox="1"/>
          <p:nvPr/>
        </p:nvSpPr>
        <p:spPr>
          <a:xfrm>
            <a:off x="5867400" y="4492824"/>
            <a:ext cx="266420" cy="307777"/>
          </a:xfrm>
          <a:prstGeom prst="rect">
            <a:avLst/>
          </a:prstGeom>
          <a:noFill/>
        </p:spPr>
        <p:txBody>
          <a:bodyPr wrap="none" rtlCol="0">
            <a:spAutoFit/>
          </a:bodyPr>
          <a:lstStyle/>
          <a:p>
            <a:r>
              <a:rPr lang="en-US" sz="1400" dirty="0">
                <a:solidFill>
                  <a:srgbClr val="FF0000"/>
                </a:solidFill>
              </a:rPr>
              <a:t>v</a:t>
            </a:r>
          </a:p>
        </p:txBody>
      </p:sp>
    </p:spTree>
    <p:extLst>
      <p:ext uri="{BB962C8B-B14F-4D97-AF65-F5344CB8AC3E}">
        <p14:creationId xmlns:p14="http://schemas.microsoft.com/office/powerpoint/2010/main" val="102744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24DB08-ECAB-414A-8D6B-9194966B9B3E}"/>
              </a:ext>
            </a:extLst>
          </p:cNvPr>
          <p:cNvGrpSpPr/>
          <p:nvPr/>
        </p:nvGrpSpPr>
        <p:grpSpPr>
          <a:xfrm>
            <a:off x="2438400" y="2057401"/>
            <a:ext cx="7200900" cy="3781425"/>
            <a:chOff x="914400" y="1295400"/>
            <a:chExt cx="7200900" cy="3781425"/>
          </a:xfrm>
        </p:grpSpPr>
        <p:pic>
          <p:nvPicPr>
            <p:cNvPr id="27650" name="Picture 2"/>
            <p:cNvPicPr>
              <a:picLocks noChangeAspect="1" noChangeArrowheads="1"/>
            </p:cNvPicPr>
            <p:nvPr/>
          </p:nvPicPr>
          <p:blipFill>
            <a:blip r:embed="rId2"/>
            <a:srcRect/>
            <a:stretch>
              <a:fillRect/>
            </a:stretch>
          </p:blipFill>
          <p:spPr bwMode="auto">
            <a:xfrm>
              <a:off x="1524000" y="1295400"/>
              <a:ext cx="5867400" cy="204787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2971800" y="3200400"/>
              <a:ext cx="3114675" cy="733425"/>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a:srcRect/>
            <a:stretch>
              <a:fillRect/>
            </a:stretch>
          </p:blipFill>
          <p:spPr bwMode="auto">
            <a:xfrm>
              <a:off x="914400" y="3962400"/>
              <a:ext cx="7200900" cy="1114425"/>
            </a:xfrm>
            <a:prstGeom prst="rect">
              <a:avLst/>
            </a:prstGeom>
            <a:noFill/>
            <a:ln w="9525">
              <a:noFill/>
              <a:miter lim="800000"/>
              <a:headEnd/>
              <a:tailEnd/>
            </a:ln>
            <a:effectLst/>
          </p:spPr>
        </p:pic>
        <p:cxnSp>
          <p:nvCxnSpPr>
            <p:cNvPr id="8" name="Straight Arrow Connector 7"/>
            <p:cNvCxnSpPr/>
            <p:nvPr/>
          </p:nvCxnSpPr>
          <p:spPr>
            <a:xfrm>
              <a:off x="6172200" y="228600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30520" y="2103620"/>
              <a:ext cx="859531" cy="369332"/>
            </a:xfrm>
            <a:prstGeom prst="rect">
              <a:avLst/>
            </a:prstGeom>
            <a:noFill/>
          </p:spPr>
          <p:txBody>
            <a:bodyPr wrap="none" rtlCol="0">
              <a:spAutoFit/>
            </a:bodyPr>
            <a:lstStyle/>
            <a:p>
              <a:r>
                <a:rPr lang="en-US" dirty="0"/>
                <a:t>800 </a:t>
              </a:r>
              <a:r>
                <a:rPr lang="en-US" dirty="0" err="1"/>
                <a:t>pN</a:t>
              </a:r>
              <a:endParaRPr lang="en-US" dirty="0"/>
            </a:p>
          </p:txBody>
        </p:sp>
      </p:grpSp>
      <p:sp>
        <p:nvSpPr>
          <p:cNvPr id="10" name="Title 1">
            <a:extLst>
              <a:ext uri="{FF2B5EF4-FFF2-40B4-BE49-F238E27FC236}">
                <a16:creationId xmlns:a16="http://schemas.microsoft.com/office/drawing/2014/main" id="{37E787D8-BFFB-4939-A26A-16A53A3902CE}"/>
              </a:ext>
            </a:extLst>
          </p:cNvPr>
          <p:cNvSpPr txBox="1">
            <a:spLocks/>
          </p:cNvSpPr>
          <p:nvPr/>
        </p:nvSpPr>
        <p:spPr>
          <a:xfrm>
            <a:off x="1981200" y="567952"/>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Force above which flow can turn turbulent</a:t>
            </a:r>
          </a:p>
        </p:txBody>
      </p:sp>
      <p:sp>
        <p:nvSpPr>
          <p:cNvPr id="6" name="Rectangle 5">
            <a:extLst>
              <a:ext uri="{FF2B5EF4-FFF2-40B4-BE49-F238E27FC236}">
                <a16:creationId xmlns:a16="http://schemas.microsoft.com/office/drawing/2014/main" id="{57F9F09F-4ADD-49D4-A0A4-DDDD32FB9C3F}"/>
              </a:ext>
            </a:extLst>
          </p:cNvPr>
          <p:cNvSpPr/>
          <p:nvPr/>
        </p:nvSpPr>
        <p:spPr>
          <a:xfrm>
            <a:off x="4495800" y="3962401"/>
            <a:ext cx="3276600" cy="73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0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24DB08-ECAB-414A-8D6B-9194966B9B3E}"/>
              </a:ext>
            </a:extLst>
          </p:cNvPr>
          <p:cNvGrpSpPr/>
          <p:nvPr/>
        </p:nvGrpSpPr>
        <p:grpSpPr>
          <a:xfrm>
            <a:off x="2438400" y="2057401"/>
            <a:ext cx="7200900" cy="3781425"/>
            <a:chOff x="914400" y="1295400"/>
            <a:chExt cx="7200900" cy="3781425"/>
          </a:xfrm>
        </p:grpSpPr>
        <p:pic>
          <p:nvPicPr>
            <p:cNvPr id="27650" name="Picture 2"/>
            <p:cNvPicPr>
              <a:picLocks noChangeAspect="1" noChangeArrowheads="1"/>
            </p:cNvPicPr>
            <p:nvPr/>
          </p:nvPicPr>
          <p:blipFill>
            <a:blip r:embed="rId2"/>
            <a:srcRect/>
            <a:stretch>
              <a:fillRect/>
            </a:stretch>
          </p:blipFill>
          <p:spPr bwMode="auto">
            <a:xfrm>
              <a:off x="1524000" y="1295400"/>
              <a:ext cx="5867400" cy="204787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2971800" y="3200400"/>
              <a:ext cx="3114675" cy="733425"/>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a:srcRect/>
            <a:stretch>
              <a:fillRect/>
            </a:stretch>
          </p:blipFill>
          <p:spPr bwMode="auto">
            <a:xfrm>
              <a:off x="914400" y="3962400"/>
              <a:ext cx="7200900" cy="1114425"/>
            </a:xfrm>
            <a:prstGeom prst="rect">
              <a:avLst/>
            </a:prstGeom>
            <a:noFill/>
            <a:ln w="9525">
              <a:noFill/>
              <a:miter lim="800000"/>
              <a:headEnd/>
              <a:tailEnd/>
            </a:ln>
            <a:effectLst/>
          </p:spPr>
        </p:pic>
        <p:cxnSp>
          <p:nvCxnSpPr>
            <p:cNvPr id="8" name="Straight Arrow Connector 7"/>
            <p:cNvCxnSpPr/>
            <p:nvPr/>
          </p:nvCxnSpPr>
          <p:spPr>
            <a:xfrm>
              <a:off x="6172200" y="228600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30520" y="2103620"/>
              <a:ext cx="859531" cy="369332"/>
            </a:xfrm>
            <a:prstGeom prst="rect">
              <a:avLst/>
            </a:prstGeom>
            <a:noFill/>
          </p:spPr>
          <p:txBody>
            <a:bodyPr wrap="none" rtlCol="0">
              <a:spAutoFit/>
            </a:bodyPr>
            <a:lstStyle/>
            <a:p>
              <a:r>
                <a:rPr lang="en-US" dirty="0"/>
                <a:t>800 </a:t>
              </a:r>
              <a:r>
                <a:rPr lang="en-US" dirty="0" err="1"/>
                <a:t>pN</a:t>
              </a:r>
              <a:endParaRPr lang="en-US" dirty="0"/>
            </a:p>
          </p:txBody>
        </p:sp>
      </p:grpSp>
      <p:sp>
        <p:nvSpPr>
          <p:cNvPr id="10" name="Title 1">
            <a:extLst>
              <a:ext uri="{FF2B5EF4-FFF2-40B4-BE49-F238E27FC236}">
                <a16:creationId xmlns:a16="http://schemas.microsoft.com/office/drawing/2014/main" id="{37E787D8-BFFB-4939-A26A-16A53A3902CE}"/>
              </a:ext>
            </a:extLst>
          </p:cNvPr>
          <p:cNvSpPr txBox="1">
            <a:spLocks/>
          </p:cNvSpPr>
          <p:nvPr/>
        </p:nvSpPr>
        <p:spPr>
          <a:xfrm>
            <a:off x="1981200" y="567952"/>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Force above which flow can turn turbulent</a:t>
            </a:r>
          </a:p>
        </p:txBody>
      </p:sp>
    </p:spTree>
    <p:extLst>
      <p:ext uri="{BB962C8B-B14F-4D97-AF65-F5344CB8AC3E}">
        <p14:creationId xmlns:p14="http://schemas.microsoft.com/office/powerpoint/2010/main" val="4070802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3375</TotalTime>
  <Words>1155</Words>
  <Application>Microsoft Macintosh PowerPoint</Application>
  <PresentationFormat>Widescreen</PresentationFormat>
  <Paragraphs>114</Paragraphs>
  <Slides>27</Slides>
  <Notes>1</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Calibri Light</vt:lpstr>
      <vt:lpstr>Cambria</vt:lpstr>
      <vt:lpstr>Roboto</vt:lpstr>
      <vt:lpstr>Times New Roman</vt:lpstr>
      <vt:lpstr>Office Theme</vt:lpstr>
      <vt:lpstr>Equation</vt:lpstr>
      <vt:lpstr>Water, Life in Low Reynold’s Number</vt:lpstr>
      <vt:lpstr>PowerPoint Presentation</vt:lpstr>
      <vt:lpstr>PowerPoint Presentation</vt:lpstr>
      <vt:lpstr>PowerPoint Presentation</vt:lpstr>
      <vt:lpstr>PowerPoint Presentation</vt:lpstr>
      <vt:lpstr>PowerPoint Presentation</vt:lpstr>
      <vt:lpstr>Reynold’s number</vt:lpstr>
      <vt:lpstr>PowerPoint Presentation</vt:lpstr>
      <vt:lpstr>PowerPoint Presentation</vt:lpstr>
      <vt:lpstr>PowerPoint Presentation</vt:lpstr>
      <vt:lpstr>PowerPoint Presentation</vt:lpstr>
      <vt:lpstr>PowerPoint Presentation</vt:lpstr>
      <vt:lpstr>Quoting Julie Theriot</vt:lpstr>
      <vt:lpstr>PowerPoint Presentation</vt:lpstr>
      <vt:lpstr>PowerPoint Presentation</vt:lpstr>
      <vt:lpstr>PowerPoint Presentation</vt:lpstr>
      <vt:lpstr>Drag force experienced by single molecules</vt:lpstr>
      <vt:lpstr>Coasting time</vt:lpstr>
      <vt:lpstr>PowerPoint Presentation</vt:lpstr>
      <vt:lpstr>PowerPoint Presentation</vt:lpstr>
      <vt:lpstr>swimming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Life in Low Reynold’s Number</dc:title>
  <dc:creator>bidisha sinha</dc:creator>
  <cp:lastModifiedBy>bidisha sinha</cp:lastModifiedBy>
  <cp:revision>7</cp:revision>
  <dcterms:created xsi:type="dcterms:W3CDTF">2023-08-23T09:04:38Z</dcterms:created>
  <dcterms:modified xsi:type="dcterms:W3CDTF">2023-09-15T06:44:49Z</dcterms:modified>
</cp:coreProperties>
</file>